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2.xml" ContentType="application/vnd.openxmlformats-officedocument.drawingml.chartshape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4.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3.xml" ContentType="application/vnd.openxmlformats-officedocument.drawingml.chartshapes+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4.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90" r:id="rId2"/>
    <p:sldId id="413" r:id="rId3"/>
    <p:sldId id="419" r:id="rId4"/>
    <p:sldId id="414" r:id="rId5"/>
    <p:sldId id="710" r:id="rId6"/>
    <p:sldId id="712" r:id="rId7"/>
    <p:sldId id="525" r:id="rId8"/>
    <p:sldId id="713" r:id="rId9"/>
    <p:sldId id="545" r:id="rId10"/>
    <p:sldId id="548" r:id="rId11"/>
    <p:sldId id="402" r:id="rId12"/>
    <p:sldId id="479" r:id="rId13"/>
    <p:sldId id="476" r:id="rId14"/>
    <p:sldId id="359" r:id="rId15"/>
    <p:sldId id="361" r:id="rId16"/>
    <p:sldId id="303" r:id="rId17"/>
    <p:sldId id="519" r:id="rId18"/>
    <p:sldId id="648" r:id="rId19"/>
    <p:sldId id="658" r:id="rId20"/>
    <p:sldId id="660" r:id="rId21"/>
    <p:sldId id="663" r:id="rId22"/>
    <p:sldId id="714" r:id="rId23"/>
    <p:sldId id="684" r:id="rId24"/>
    <p:sldId id="486" r:id="rId25"/>
    <p:sldId id="667" r:id="rId26"/>
    <p:sldId id="669" r:id="rId27"/>
    <p:sldId id="686" r:id="rId28"/>
    <p:sldId id="515" r:id="rId29"/>
    <p:sldId id="672" r:id="rId30"/>
    <p:sldId id="664" r:id="rId31"/>
    <p:sldId id="520" r:id="rId32"/>
    <p:sldId id="566" r:id="rId33"/>
    <p:sldId id="676" r:id="rId34"/>
    <p:sldId id="610" r:id="rId35"/>
    <p:sldId id="393" r:id="rId36"/>
    <p:sldId id="612" r:id="rId37"/>
    <p:sldId id="439" r:id="rId38"/>
    <p:sldId id="351" r:id="rId39"/>
    <p:sldId id="373" r:id="rId40"/>
    <p:sldId id="375" r:id="rId41"/>
    <p:sldId id="598" r:id="rId42"/>
    <p:sldId id="273" r:id="rId43"/>
    <p:sldId id="614" r:id="rId44"/>
    <p:sldId id="569" r:id="rId45"/>
    <p:sldId id="691" r:id="rId46"/>
    <p:sldId id="692" r:id="rId47"/>
    <p:sldId id="693" r:id="rId48"/>
    <p:sldId id="694" r:id="rId49"/>
    <p:sldId id="695" r:id="rId50"/>
    <p:sldId id="696" r:id="rId51"/>
    <p:sldId id="697" r:id="rId52"/>
    <p:sldId id="698" r:id="rId53"/>
    <p:sldId id="699" r:id="rId54"/>
    <p:sldId id="700" r:id="rId55"/>
    <p:sldId id="701" r:id="rId56"/>
    <p:sldId id="702" r:id="rId57"/>
    <p:sldId id="703" r:id="rId58"/>
    <p:sldId id="704" r:id="rId59"/>
    <p:sldId id="705" r:id="rId60"/>
    <p:sldId id="706" r:id="rId61"/>
    <p:sldId id="707" r:id="rId62"/>
    <p:sldId id="708" r:id="rId63"/>
    <p:sldId id="687" r:id="rId64"/>
    <p:sldId id="688" r:id="rId65"/>
    <p:sldId id="689" r:id="rId66"/>
    <p:sldId id="685" r:id="rId67"/>
    <p:sldId id="677" r:id="rId68"/>
    <p:sldId id="675" r:id="rId69"/>
    <p:sldId id="652" r:id="rId70"/>
    <p:sldId id="653" r:id="rId71"/>
    <p:sldId id="654" r:id="rId72"/>
    <p:sldId id="655" r:id="rId73"/>
    <p:sldId id="656" r:id="rId74"/>
    <p:sldId id="657" r:id="rId75"/>
    <p:sldId id="649" r:id="rId76"/>
    <p:sldId id="650" r:id="rId77"/>
    <p:sldId id="641" r:id="rId78"/>
    <p:sldId id="642" r:id="rId79"/>
    <p:sldId id="643" r:id="rId80"/>
    <p:sldId id="639" r:id="rId81"/>
    <p:sldId id="640" r:id="rId82"/>
    <p:sldId id="611" r:id="rId83"/>
    <p:sldId id="507" r:id="rId84"/>
    <p:sldId id="512" r:id="rId85"/>
    <p:sldId id="605" r:id="rId86"/>
    <p:sldId id="591" r:id="rId87"/>
    <p:sldId id="587" r:id="rId88"/>
    <p:sldId id="588" r:id="rId89"/>
    <p:sldId id="579" r:id="rId90"/>
    <p:sldId id="580" r:id="rId91"/>
    <p:sldId id="581" r:id="rId92"/>
    <p:sldId id="582" r:id="rId93"/>
    <p:sldId id="583" r:id="rId94"/>
    <p:sldId id="584" r:id="rId95"/>
    <p:sldId id="585" r:id="rId96"/>
    <p:sldId id="586" r:id="rId97"/>
    <p:sldId id="573" r:id="rId98"/>
    <p:sldId id="574" r:id="rId99"/>
    <p:sldId id="575" r:id="rId100"/>
    <p:sldId id="560" r:id="rId101"/>
    <p:sldId id="561" r:id="rId102"/>
    <p:sldId id="562" r:id="rId103"/>
    <p:sldId id="551" r:id="rId104"/>
    <p:sldId id="552" r:id="rId105"/>
    <p:sldId id="553" r:id="rId106"/>
    <p:sldId id="546" r:id="rId107"/>
    <p:sldId id="529" r:id="rId108"/>
    <p:sldId id="524" r:id="rId109"/>
    <p:sldId id="500" r:id="rId110"/>
    <p:sldId id="501" r:id="rId111"/>
    <p:sldId id="502" r:id="rId112"/>
    <p:sldId id="466" r:id="rId113"/>
    <p:sldId id="474" r:id="rId114"/>
    <p:sldId id="467" r:id="rId115"/>
    <p:sldId id="468" r:id="rId116"/>
    <p:sldId id="469" r:id="rId117"/>
    <p:sldId id="470" r:id="rId118"/>
    <p:sldId id="441" r:id="rId119"/>
    <p:sldId id="440" r:id="rId120"/>
    <p:sldId id="433" r:id="rId121"/>
    <p:sldId id="405" r:id="rId122"/>
    <p:sldId id="412" r:id="rId123"/>
    <p:sldId id="403" r:id="rId124"/>
    <p:sldId id="404" r:id="rId125"/>
    <p:sldId id="398" r:id="rId126"/>
    <p:sldId id="396" r:id="rId127"/>
    <p:sldId id="394" r:id="rId128"/>
    <p:sldId id="434" r:id="rId129"/>
    <p:sldId id="438" r:id="rId130"/>
    <p:sldId id="436" r:id="rId131"/>
    <p:sldId id="395" r:id="rId132"/>
    <p:sldId id="320" r:id="rId133"/>
    <p:sldId id="386" r:id="rId134"/>
    <p:sldId id="387" r:id="rId135"/>
    <p:sldId id="388" r:id="rId136"/>
    <p:sldId id="385" r:id="rId137"/>
    <p:sldId id="380" r:id="rId138"/>
    <p:sldId id="367" r:id="rId139"/>
    <p:sldId id="406" r:id="rId140"/>
    <p:sldId id="407" r:id="rId141"/>
    <p:sldId id="358" r:id="rId142"/>
    <p:sldId id="321" r:id="rId143"/>
    <p:sldId id="421" r:id="rId144"/>
    <p:sldId id="322" r:id="rId145"/>
    <p:sldId id="323" r:id="rId146"/>
    <p:sldId id="309" r:id="rId147"/>
    <p:sldId id="324" r:id="rId148"/>
    <p:sldId id="353" r:id="rId149"/>
    <p:sldId id="420" r:id="rId150"/>
    <p:sldId id="430" r:id="rId151"/>
    <p:sldId id="431" r:id="rId152"/>
    <p:sldId id="432" r:id="rId153"/>
    <p:sldId id="370" r:id="rId154"/>
    <p:sldId id="368" r:id="rId155"/>
    <p:sldId id="354"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710"/>
            <p14:sldId id="712"/>
            <p14:sldId id="525"/>
            <p14:sldId id="713"/>
            <p14:sldId id="545"/>
            <p14:sldId id="548"/>
            <p14:sldId id="402"/>
            <p14:sldId id="479"/>
            <p14:sldId id="476"/>
            <p14:sldId id="359"/>
            <p14:sldId id="361"/>
            <p14:sldId id="303"/>
            <p14:sldId id="519"/>
            <p14:sldId id="648"/>
            <p14:sldId id="658"/>
            <p14:sldId id="660"/>
            <p14:sldId id="663"/>
            <p14:sldId id="714"/>
            <p14:sldId id="684"/>
            <p14:sldId id="486"/>
            <p14:sldId id="667"/>
            <p14:sldId id="669"/>
            <p14:sldId id="686"/>
            <p14:sldId id="515"/>
            <p14:sldId id="672"/>
            <p14:sldId id="664"/>
            <p14:sldId id="520"/>
            <p14:sldId id="566"/>
            <p14:sldId id="676"/>
            <p14:sldId id="610"/>
            <p14:sldId id="393"/>
            <p14:sldId id="612"/>
            <p14:sldId id="439"/>
            <p14:sldId id="351"/>
            <p14:sldId id="373"/>
            <p14:sldId id="375"/>
            <p14:sldId id="598"/>
            <p14:sldId id="273"/>
            <p14:sldId id="614"/>
            <p14:sldId id="569"/>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85"/>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04"/>
    <p:restoredTop sz="91758"/>
  </p:normalViewPr>
  <p:slideViewPr>
    <p:cSldViewPr snapToGrid="0">
      <p:cViewPr varScale="1">
        <p:scale>
          <a:sx n="105" d="100"/>
          <a:sy n="105" d="100"/>
        </p:scale>
        <p:origin x="456" y="10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chartUserShapes" Target="../drawings/drawing2.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chartUserShapes" Target="../drawings/drawing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5.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Non Diapause Conditions</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095"/>
          <c:h val="0.695771531245851"/>
        </c:manualLayout>
      </c:layout>
      <c:lineChart>
        <c:grouping val="standard"/>
        <c:varyColors val="0"/>
        <c:ser>
          <c:idx val="0"/>
          <c:order val="0"/>
          <c:tx>
            <c:strRef>
              <c:f>Sheet1!$B$1</c:f>
              <c:strCache>
                <c:ptCount val="1"/>
                <c:pt idx="0">
                  <c:v>Short Diapause Genotype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Sheet1!$B$2:$B$12</c:f>
              <c:numCache>
                <c:formatCode>General</c:formatCode>
                <c:ptCount val="11"/>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Sheet1!$C$2:$C$12</c:f>
              <c:numCache>
                <c:formatCode>General</c:formatCode>
                <c:ptCount val="11"/>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641266848"/>
        <c:axId val="-641262880"/>
      </c:lineChart>
      <c:catAx>
        <c:axId val="-6412668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41262880"/>
        <c:crosses val="autoZero"/>
        <c:auto val="1"/>
        <c:lblAlgn val="ctr"/>
        <c:lblOffset val="100"/>
        <c:noMultiLvlLbl val="0"/>
      </c:catAx>
      <c:valAx>
        <c:axId val="-641262880"/>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41266848"/>
        <c:crosses val="autoZero"/>
        <c:crossBetween val="between"/>
        <c:majorUnit val="25"/>
      </c:valAx>
      <c:spPr>
        <a:noFill/>
        <a:ln>
          <a:noFill/>
        </a:ln>
        <a:effectLst/>
      </c:spPr>
    </c:plotArea>
    <c:legend>
      <c:legendPos val="r"/>
      <c:layout>
        <c:manualLayout>
          <c:xMode val="edge"/>
          <c:yMode val="edge"/>
          <c:x val="0.69072070487197212"/>
          <c:y val="0.74532367061240234"/>
          <c:w val="0.26666768573085414"/>
          <c:h val="0.1194032222781061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c:v>
                </c:pt>
                <c:pt idx="1">
                  <c:v>5</c:v>
                </c:pt>
                <c:pt idx="2">
                  <c:v>8</c:v>
                </c:pt>
                <c:pt idx="3">
                  <c:v>13</c:v>
                </c:pt>
                <c:pt idx="4">
                  <c:v>16</c:v>
                </c:pt>
                <c:pt idx="5">
                  <c:v>20</c:v>
                </c:pt>
                <c:pt idx="6">
                  <c:v>21</c:v>
                </c:pt>
                <c:pt idx="7">
                  <c:v>22</c:v>
                </c:pt>
                <c:pt idx="8">
                  <c:v>27</c:v>
                </c:pt>
                <c:pt idx="9">
                  <c:v>28</c:v>
                </c:pt>
                <c:pt idx="10">
                  <c:v>32</c:v>
                </c:pt>
                <c:pt idx="11">
                  <c:v>34</c:v>
                </c:pt>
                <c:pt idx="12">
                  <c:v>40</c:v>
                </c:pt>
              </c:numCache>
            </c:numRef>
          </c:cat>
          <c:val>
            <c:numRef>
              <c:f>Sheet1!$B$2:$B$14</c:f>
              <c:numCache>
                <c:formatCode>General</c:formatCode>
                <c:ptCount val="13"/>
                <c:pt idx="0">
                  <c:v>100</c:v>
                </c:pt>
                <c:pt idx="1">
                  <c:v>100</c:v>
                </c:pt>
                <c:pt idx="2">
                  <c:v>100</c:v>
                </c:pt>
                <c:pt idx="3">
                  <c:v>88</c:v>
                </c:pt>
                <c:pt idx="4">
                  <c:v>68</c:v>
                </c:pt>
                <c:pt idx="5">
                  <c:v>64</c:v>
                </c:pt>
                <c:pt idx="6">
                  <c:v>60</c:v>
                </c:pt>
                <c:pt idx="7">
                  <c:v>56</c:v>
                </c:pt>
                <c:pt idx="8">
                  <c:v>56</c:v>
                </c:pt>
                <c:pt idx="9">
                  <c:v>48</c:v>
                </c:pt>
                <c:pt idx="10">
                  <c:v>32</c:v>
                </c:pt>
                <c:pt idx="11">
                  <c:v>28</c:v>
                </c:pt>
                <c:pt idx="12">
                  <c:v>28</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c:v>
                </c:pt>
                <c:pt idx="1">
                  <c:v>5</c:v>
                </c:pt>
                <c:pt idx="2">
                  <c:v>8</c:v>
                </c:pt>
                <c:pt idx="3">
                  <c:v>13</c:v>
                </c:pt>
                <c:pt idx="4">
                  <c:v>16</c:v>
                </c:pt>
                <c:pt idx="5">
                  <c:v>20</c:v>
                </c:pt>
                <c:pt idx="6">
                  <c:v>21</c:v>
                </c:pt>
                <c:pt idx="7">
                  <c:v>22</c:v>
                </c:pt>
                <c:pt idx="8">
                  <c:v>27</c:v>
                </c:pt>
                <c:pt idx="9">
                  <c:v>28</c:v>
                </c:pt>
                <c:pt idx="10">
                  <c:v>32</c:v>
                </c:pt>
                <c:pt idx="11">
                  <c:v>34</c:v>
                </c:pt>
                <c:pt idx="12">
                  <c:v>40</c:v>
                </c:pt>
              </c:numCache>
            </c:numRef>
          </c:cat>
          <c:val>
            <c:numRef>
              <c:f>Sheet1!$C$2:$C$14</c:f>
              <c:numCache>
                <c:formatCode>General</c:formatCode>
                <c:ptCount val="13"/>
                <c:pt idx="0">
                  <c:v>100</c:v>
                </c:pt>
                <c:pt idx="1">
                  <c:v>100</c:v>
                </c:pt>
                <c:pt idx="2">
                  <c:v>92</c:v>
                </c:pt>
                <c:pt idx="3">
                  <c:v>0</c:v>
                </c:pt>
                <c:pt idx="4">
                  <c:v>0</c:v>
                </c:pt>
                <c:pt idx="5">
                  <c:v>0</c:v>
                </c:pt>
                <c:pt idx="6">
                  <c:v>0</c:v>
                </c:pt>
                <c:pt idx="7">
                  <c:v>0</c:v>
                </c:pt>
                <c:pt idx="8">
                  <c:v>0</c:v>
                </c:pt>
                <c:pt idx="9">
                  <c:v>0</c:v>
                </c:pt>
                <c:pt idx="10">
                  <c:v>0</c:v>
                </c:pt>
                <c:pt idx="11">
                  <c:v>0</c:v>
                </c:pt>
                <c:pt idx="12">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19422352"/>
        <c:axId val="-697323648"/>
      </c:barChart>
      <c:catAx>
        <c:axId val="-61942235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099"/>
              <c:y val="0.8868134961390700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97323648"/>
        <c:crosses val="autoZero"/>
        <c:auto val="1"/>
        <c:lblAlgn val="ctr"/>
        <c:lblOffset val="100"/>
        <c:noMultiLvlLbl val="0"/>
      </c:catAx>
      <c:valAx>
        <c:axId val="-697323648"/>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19422352"/>
        <c:crosses val="autoZero"/>
        <c:crossBetween val="between"/>
        <c:majorUnit val="25"/>
        <c:minorUnit val="10"/>
      </c:valAx>
      <c:spPr>
        <a:noFill/>
        <a:ln>
          <a:noFill/>
        </a:ln>
        <a:effectLst/>
      </c:spPr>
    </c:plotArea>
    <c:legend>
      <c:legendPos val="b"/>
      <c:layout>
        <c:manualLayout>
          <c:xMode val="edge"/>
          <c:yMode val="edge"/>
          <c:x val="0.37720946340040801"/>
          <c:y val="1.9392778951131399E-2"/>
          <c:w val="0.269099838366269"/>
          <c:h val="6.993192423313429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c:v>
                </c:pt>
              </c:numCache>
            </c:numRef>
          </c:val>
          <c:extLs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c:v>
                </c:pt>
              </c:numCache>
            </c:numRef>
          </c:val>
          <c:extLs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620308464"/>
        <c:axId val="-620304224"/>
      </c:barChart>
      <c:catAx>
        <c:axId val="-620308464"/>
        <c:scaling>
          <c:orientation val="minMax"/>
        </c:scaling>
        <c:delete val="1"/>
        <c:axPos val="b"/>
        <c:numFmt formatCode="General" sourceLinked="1"/>
        <c:majorTickMark val="none"/>
        <c:minorTickMark val="none"/>
        <c:tickLblPos val="nextTo"/>
        <c:crossAx val="-620304224"/>
        <c:crosses val="autoZero"/>
        <c:auto val="1"/>
        <c:lblAlgn val="ctr"/>
        <c:lblOffset val="100"/>
        <c:noMultiLvlLbl val="0"/>
      </c:catAx>
      <c:valAx>
        <c:axId val="-62030422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20308464"/>
        <c:crosses val="autoZero"/>
        <c:crossBetween val="between"/>
        <c:majorUnit val="25"/>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c:v>
                </c:pt>
                <c:pt idx="1">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c:v>
                </c:pt>
                <c:pt idx="1">
                  <c:v>100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19329856"/>
        <c:axId val="-642114208"/>
      </c:barChart>
      <c:catAx>
        <c:axId val="-61932985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42114208"/>
        <c:crosses val="autoZero"/>
        <c:auto val="1"/>
        <c:lblAlgn val="ctr"/>
        <c:lblOffset val="100"/>
        <c:noMultiLvlLbl val="0"/>
      </c:catAx>
      <c:valAx>
        <c:axId val="-64211420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19329856"/>
        <c:crosses val="autoZero"/>
        <c:crossBetween val="between"/>
        <c:majorUnit val="25"/>
        <c:minorUnit val="10"/>
      </c:valAx>
      <c:spPr>
        <a:noFill/>
        <a:ln>
          <a:noFill/>
        </a:ln>
        <a:effectLst/>
      </c:spPr>
    </c:plotArea>
    <c:legend>
      <c:legendPos val="b"/>
      <c:layout>
        <c:manualLayout>
          <c:xMode val="edge"/>
          <c:yMode val="edge"/>
          <c:x val="0.37720946340040801"/>
          <c:y val="1.9392778951131399E-2"/>
          <c:w val="0.41035733814523201"/>
          <c:h val="8.4660214853722798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5616815692041670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c:v>
                </c:pt>
                <c:pt idx="1">
                  <c:v>1</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c:v>
                </c:pt>
                <c:pt idx="1">
                  <c:v>1</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19256832"/>
        <c:axId val="-619248192"/>
      </c:barChart>
      <c:catAx>
        <c:axId val="-61925683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699"/>
              <c:y val="0.8322301795220149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19248192"/>
        <c:crosses val="autoZero"/>
        <c:auto val="1"/>
        <c:lblAlgn val="ctr"/>
        <c:lblOffset val="100"/>
        <c:noMultiLvlLbl val="0"/>
      </c:catAx>
      <c:valAx>
        <c:axId val="-61924819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19256832"/>
        <c:crosses val="autoZero"/>
        <c:crossBetween val="between"/>
        <c:majorUnit val="25"/>
        <c:minorUnit val="10"/>
      </c:valAx>
      <c:spPr>
        <a:noFill/>
        <a:ln>
          <a:noFill/>
        </a:ln>
        <a:effectLst/>
      </c:spPr>
    </c:plotArea>
    <c:legend>
      <c:legendPos val="b"/>
      <c:layout>
        <c:manualLayout>
          <c:xMode val="edge"/>
          <c:yMode val="edge"/>
          <c:x val="0.37720946340040801"/>
          <c:y val="1.9392778951131399E-2"/>
          <c:w val="0.41035733814523201"/>
          <c:h val="8.4660214853722798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681965429996897E-2"/>
          <c:y val="3.7942352444236702E-2"/>
          <c:w val="0.86173701260315405"/>
          <c:h val="0.82645637667503502"/>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2.7027027027027001E-2"/>
                  <c:y val="3.2786885245901599E-2"/>
                </c:manualLayout>
              </c:layout>
              <c:tx>
                <c:rich>
                  <a:bodyPr/>
                  <a:lstStyle/>
                  <a:p>
                    <a:r>
                      <a:rPr lang="en-US"/>
                      <a:t>Short Diapause Length</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6CD-4844-9761-0BECF86B5D6A}"/>
                </c:ext>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6CD-4844-9761-0BECF86B5D6A}"/>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c:v>
                </c:pt>
                <c:pt idx="1">
                  <c:v>50</c:v>
                </c:pt>
              </c:numCache>
            </c:numRef>
          </c:val>
          <c:smooth val="0"/>
          <c:extLs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619279472"/>
        <c:axId val="-619223440"/>
      </c:lineChart>
      <c:catAx>
        <c:axId val="-619279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19223440"/>
        <c:crosses val="autoZero"/>
        <c:auto val="1"/>
        <c:lblAlgn val="ctr"/>
        <c:lblOffset val="100"/>
        <c:noMultiLvlLbl val="0"/>
      </c:catAx>
      <c:valAx>
        <c:axId val="-61922344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5.1139722399564901E-3"/>
              <c:y val="0.326433780818380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19279472"/>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641839696"/>
        <c:axId val="-617451136"/>
      </c:lineChart>
      <c:catAx>
        <c:axId val="-64183969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7451136"/>
        <c:crosses val="autoZero"/>
        <c:auto val="1"/>
        <c:lblAlgn val="ctr"/>
        <c:lblOffset val="100"/>
        <c:noMultiLvlLbl val="0"/>
      </c:catAx>
      <c:valAx>
        <c:axId val="-617451136"/>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41839696"/>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618081552"/>
        <c:axId val="-618073152"/>
      </c:lineChart>
      <c:catAx>
        <c:axId val="-6180815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8073152"/>
        <c:crosses val="autoZero"/>
        <c:auto val="1"/>
        <c:lblAlgn val="ctr"/>
        <c:lblOffset val="100"/>
        <c:noMultiLvlLbl val="0"/>
      </c:catAx>
      <c:valAx>
        <c:axId val="-618073152"/>
        <c:scaling>
          <c:orientation val="minMax"/>
          <c:max val="70"/>
        </c:scaling>
        <c:delete val="1"/>
        <c:axPos val="l"/>
        <c:numFmt formatCode="General" sourceLinked="0"/>
        <c:majorTickMark val="out"/>
        <c:minorTickMark val="none"/>
        <c:tickLblPos val="nextTo"/>
        <c:crossAx val="-6180815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641826384"/>
        <c:axId val="-641818128"/>
      </c:lineChart>
      <c:catAx>
        <c:axId val="-64182638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1818128"/>
        <c:crosses val="autoZero"/>
        <c:auto val="1"/>
        <c:lblAlgn val="ctr"/>
        <c:lblOffset val="100"/>
        <c:noMultiLvlLbl val="0"/>
      </c:catAx>
      <c:valAx>
        <c:axId val="-641818128"/>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41826384"/>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c:v>
                </c:pt>
                <c:pt idx="1">
                  <c:v>70</c:v>
                </c:pt>
                <c:pt idx="2">
                  <c:v>60</c:v>
                </c:pt>
                <c:pt idx="3">
                  <c:v>50</c:v>
                </c:pt>
                <c:pt idx="4">
                  <c:v>40</c:v>
                </c:pt>
              </c:numCache>
            </c:numRef>
          </c:val>
          <c:smooth val="0"/>
          <c:extLs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617967888"/>
        <c:axId val="-617959504"/>
      </c:lineChart>
      <c:catAx>
        <c:axId val="-61796788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7959504"/>
        <c:crosses val="autoZero"/>
        <c:auto val="1"/>
        <c:lblAlgn val="ctr"/>
        <c:lblOffset val="100"/>
        <c:noMultiLvlLbl val="0"/>
      </c:catAx>
      <c:valAx>
        <c:axId val="-617959504"/>
        <c:scaling>
          <c:orientation val="minMax"/>
          <c:max val="70"/>
        </c:scaling>
        <c:delete val="1"/>
        <c:axPos val="l"/>
        <c:numFmt formatCode="General" sourceLinked="0"/>
        <c:majorTickMark val="out"/>
        <c:minorTickMark val="none"/>
        <c:tickLblPos val="nextTo"/>
        <c:crossAx val="-6179678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608950560"/>
        <c:axId val="-608942128"/>
      </c:lineChart>
      <c:catAx>
        <c:axId val="-6089505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08942128"/>
        <c:crosses val="autoZero"/>
        <c:auto val="1"/>
        <c:lblAlgn val="ctr"/>
        <c:lblOffset val="100"/>
        <c:noMultiLvlLbl val="0"/>
      </c:catAx>
      <c:valAx>
        <c:axId val="-608942128"/>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08950560"/>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70268553387348"/>
          <c:h val="0.154358031514825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095"/>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c:v>
                </c:pt>
                <c:pt idx="1">
                  <c:v>66</c:v>
                </c:pt>
                <c:pt idx="2">
                  <c:v>33</c:v>
                </c:pt>
              </c:numCache>
            </c:numRef>
          </c:val>
          <c:extLs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c:v>
                </c:pt>
                <c:pt idx="1">
                  <c:v>1</c:v>
                </c:pt>
                <c:pt idx="2">
                  <c:v>100</c:v>
                </c:pt>
              </c:numCache>
            </c:numRef>
          </c:val>
          <c:extLs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641266848"/>
        <c:axId val="-641262880"/>
      </c:barChart>
      <c:catAx>
        <c:axId val="-6412668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41262880"/>
        <c:crosses val="autoZero"/>
        <c:auto val="1"/>
        <c:lblAlgn val="ctr"/>
        <c:lblOffset val="100"/>
        <c:noMultiLvlLbl val="0"/>
      </c:catAx>
      <c:valAx>
        <c:axId val="-641262880"/>
        <c:scaling>
          <c:orientation val="minMax"/>
          <c:max val="1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41266848"/>
        <c:crosses val="autoZero"/>
        <c:crossBetween val="between"/>
        <c:majorUnit val="25"/>
      </c:valAx>
      <c:spPr>
        <a:noFill/>
        <a:ln>
          <a:noFill/>
        </a:ln>
        <a:effectLst/>
      </c:spPr>
    </c:plotArea>
    <c:legend>
      <c:legendPos val="r"/>
      <c:layout>
        <c:manualLayout>
          <c:xMode val="edge"/>
          <c:yMode val="edge"/>
          <c:x val="0.802935576381968"/>
          <c:y val="0.116068885527545"/>
          <c:w val="0.180232192891532"/>
          <c:h val="0.3350911832034190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609780864"/>
        <c:axId val="-609772576"/>
      </c:lineChart>
      <c:catAx>
        <c:axId val="-60978086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09772576"/>
        <c:crosses val="autoZero"/>
        <c:auto val="1"/>
        <c:lblAlgn val="ctr"/>
        <c:lblOffset val="100"/>
        <c:noMultiLvlLbl val="0"/>
      </c:catAx>
      <c:valAx>
        <c:axId val="-60977257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09780864"/>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6543763551295201"/>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608858880"/>
        <c:axId val="-608850448"/>
      </c:lineChart>
      <c:catAx>
        <c:axId val="-60885888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08850448"/>
        <c:crosses val="autoZero"/>
        <c:auto val="1"/>
        <c:lblAlgn val="ctr"/>
        <c:lblOffset val="100"/>
        <c:noMultiLvlLbl val="0"/>
      </c:catAx>
      <c:valAx>
        <c:axId val="-608850448"/>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08858880"/>
        <c:crosses val="autoZero"/>
        <c:crossBetween val="midCat"/>
      </c:valAx>
      <c:spPr>
        <a:noFill/>
        <a:ln w="50800">
          <a:solidFill>
            <a:schemeClr val="tx1"/>
          </a:solidFill>
        </a:ln>
        <a:effectLst/>
      </c:spPr>
    </c:plotArea>
    <c:legend>
      <c:legendPos val="b"/>
      <c:layout>
        <c:manualLayout>
          <c:xMode val="edge"/>
          <c:yMode val="edge"/>
          <c:x val="4.3875385142074598E-2"/>
          <c:y val="7.5612247218451306E-2"/>
          <c:w val="0.16181444710715501"/>
          <c:h val="0.144940364663924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c:v>
                </c:pt>
                <c:pt idx="1">
                  <c:v>40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c:v>
                </c:pt>
                <c:pt idx="1">
                  <c:v>60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47234512"/>
        <c:axId val="-647220656"/>
      </c:lineChart>
      <c:catAx>
        <c:axId val="-64723451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47220656"/>
        <c:crosses val="autoZero"/>
        <c:auto val="1"/>
        <c:lblAlgn val="ctr"/>
        <c:lblOffset val="100"/>
        <c:noMultiLvlLbl val="0"/>
      </c:catAx>
      <c:valAx>
        <c:axId val="-64722065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47234512"/>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c:v>
                </c:pt>
                <c:pt idx="1">
                  <c:v>20</c:v>
                </c:pt>
                <c:pt idx="2">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c:v>
                </c:pt>
                <c:pt idx="1">
                  <c:v>40</c:v>
                </c:pt>
                <c:pt idx="2">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46933040"/>
        <c:axId val="-646847376"/>
      </c:lineChart>
      <c:catAx>
        <c:axId val="-64693304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46847376"/>
        <c:crosses val="autoZero"/>
        <c:auto val="1"/>
        <c:lblAlgn val="ctr"/>
        <c:lblOffset val="100"/>
        <c:noMultiLvlLbl val="0"/>
      </c:catAx>
      <c:valAx>
        <c:axId val="-64684737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46933040"/>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c:v>
                </c:pt>
                <c:pt idx="1">
                  <c:v>30</c:v>
                </c:pt>
                <c:pt idx="2">
                  <c:v>20</c:v>
                </c:pt>
                <c:pt idx="3">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c:v>
                </c:pt>
                <c:pt idx="1">
                  <c:v>50</c:v>
                </c:pt>
                <c:pt idx="2">
                  <c:v>40</c:v>
                </c:pt>
                <c:pt idx="3">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40485744"/>
        <c:axId val="-640477760"/>
      </c:lineChart>
      <c:catAx>
        <c:axId val="-6404857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40477760"/>
        <c:crosses val="autoZero"/>
        <c:auto val="1"/>
        <c:lblAlgn val="ctr"/>
        <c:lblOffset val="100"/>
        <c:noMultiLvlLbl val="0"/>
      </c:catAx>
      <c:valAx>
        <c:axId val="-64047776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40485744"/>
        <c:crosses val="autoZero"/>
        <c:crossBetween val="between"/>
      </c:valAx>
      <c:spPr>
        <a:noFill/>
        <a:ln w="50800">
          <a:solidFill>
            <a:schemeClr val="tx1"/>
          </a:solidFill>
        </a:ln>
        <a:effectLst/>
      </c:spPr>
    </c:plotArea>
    <c:legend>
      <c:legendPos val="t"/>
      <c:layout>
        <c:manualLayout>
          <c:xMode val="edge"/>
          <c:yMode val="edge"/>
          <c:x val="0.62156083312166599"/>
          <c:y val="8.7305191017789399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05090861038204"/>
          <c:y val="9.0648995583923295E-2"/>
          <c:w val="0.87639062044327798"/>
          <c:h val="0.65147461435279097"/>
        </c:manualLayout>
      </c:layout>
      <c:lineChart>
        <c:grouping val="standard"/>
        <c:varyColors val="0"/>
        <c:ser>
          <c:idx val="0"/>
          <c:order val="0"/>
          <c:tx>
            <c:strRef>
              <c:f>Sheet1!$B$1</c:f>
              <c:strCache>
                <c:ptCount val="1"/>
                <c:pt idx="0">
                  <c:v>Short Genotype</c:v>
                </c:pt>
              </c:strCache>
            </c:strRef>
          </c:tx>
          <c:spPr>
            <a:ln w="28575" cap="rnd">
              <a:solidFill>
                <a:schemeClr val="bg1">
                  <a:lumMod val="75000"/>
                </a:schemeClr>
              </a:solidFill>
              <a:round/>
            </a:ln>
            <a:effectLst/>
          </c:spPr>
          <c:marker>
            <c:symbol val="circle"/>
            <c:size val="10"/>
            <c:spPr>
              <a:solidFill>
                <a:schemeClr val="bg1">
                  <a:lumMod val="65000"/>
                </a:schemeClr>
              </a:solidFill>
              <a:ln w="9525">
                <a:solidFill>
                  <a:schemeClr val="dk1">
                    <a:tint val="88500"/>
                  </a:schemeClr>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95.833333333333201</c:v>
                </c:pt>
                <c:pt idx="13">
                  <c:v>95.833333333333201</c:v>
                </c:pt>
                <c:pt idx="14">
                  <c:v>95.833333333333201</c:v>
                </c:pt>
                <c:pt idx="15">
                  <c:v>83.333333333333215</c:v>
                </c:pt>
                <c:pt idx="16">
                  <c:v>72.727272727272734</c:v>
                </c:pt>
                <c:pt idx="17">
                  <c:v>68.181818181818187</c:v>
                </c:pt>
                <c:pt idx="18">
                  <c:v>68.181818181818187</c:v>
                </c:pt>
                <c:pt idx="19">
                  <c:v>68.181818181818187</c:v>
                </c:pt>
                <c:pt idx="20">
                  <c:v>63.636363636363633</c:v>
                </c:pt>
                <c:pt idx="21">
                  <c:v>59.090909090909079</c:v>
                </c:pt>
                <c:pt idx="22">
                  <c:v>59.090909090909079</c:v>
                </c:pt>
                <c:pt idx="23">
                  <c:v>59.090909090909079</c:v>
                </c:pt>
                <c:pt idx="24">
                  <c:v>59.090909090909079</c:v>
                </c:pt>
                <c:pt idx="25">
                  <c:v>59.090909090909079</c:v>
                </c:pt>
                <c:pt idx="26">
                  <c:v>59.090909090909079</c:v>
                </c:pt>
                <c:pt idx="27">
                  <c:v>54.545454545454547</c:v>
                </c:pt>
                <c:pt idx="28">
                  <c:v>54.545454545454547</c:v>
                </c:pt>
                <c:pt idx="29">
                  <c:v>54.545454545454547</c:v>
                </c:pt>
                <c:pt idx="30">
                  <c:v>54.545454545454547</c:v>
                </c:pt>
                <c:pt idx="31">
                  <c:v>50</c:v>
                </c:pt>
                <c:pt idx="32">
                  <c:v>50</c:v>
                </c:pt>
                <c:pt idx="33">
                  <c:v>38.095238095238102</c:v>
                </c:pt>
                <c:pt idx="34">
                  <c:v>38.095238095238102</c:v>
                </c:pt>
                <c:pt idx="35">
                  <c:v>38.095238095238102</c:v>
                </c:pt>
                <c:pt idx="36">
                  <c:v>33.333333333333343</c:v>
                </c:pt>
                <c:pt idx="37">
                  <c:v>33.333333333333343</c:v>
                </c:pt>
                <c:pt idx="38">
                  <c:v>33.333333333333343</c:v>
                </c:pt>
                <c:pt idx="39">
                  <c:v>33.333333333333343</c:v>
                </c:pt>
              </c:numCache>
            </c:numRef>
          </c:val>
          <c:smooth val="0"/>
          <c:extLs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tx1"/>
              </a:solidFill>
              <a:round/>
            </a:ln>
            <a:effectLst/>
          </c:spPr>
          <c:marker>
            <c:symbol val="circle"/>
            <c:size val="10"/>
            <c:spPr>
              <a:solidFill>
                <a:schemeClr val="tx1"/>
              </a:solidFill>
              <a:ln w="9525">
                <a:solidFill>
                  <a:schemeClr val="dk1">
                    <a:tint val="55000"/>
                  </a:schemeClr>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numCache>
            </c:numRef>
          </c:val>
          <c:smooth val="0"/>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marker val="1"/>
        <c:smooth val="0"/>
        <c:axId val="-546550112"/>
        <c:axId val="-546428992"/>
      </c:lineChart>
      <c:catAx>
        <c:axId val="-546550112"/>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099"/>
              <c:y val="0.886813496139070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546428992"/>
        <c:crosses val="autoZero"/>
        <c:auto val="1"/>
        <c:lblAlgn val="ctr"/>
        <c:lblOffset val="100"/>
        <c:noMultiLvlLbl val="0"/>
      </c:catAx>
      <c:valAx>
        <c:axId val="-546428992"/>
        <c:scaling>
          <c:orientation val="minMax"/>
          <c:max val="100"/>
          <c:min val="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546550112"/>
        <c:crosses val="autoZero"/>
        <c:crossBetween val="between"/>
        <c:majorUnit val="20"/>
        <c:minorUnit val="10"/>
      </c:valAx>
      <c:spPr>
        <a:noFill/>
        <a:ln>
          <a:noFill/>
        </a:ln>
        <a:effectLst/>
      </c:spPr>
    </c:plotArea>
    <c:legend>
      <c:legendPos val="b"/>
      <c:layout>
        <c:manualLayout>
          <c:xMode val="edge"/>
          <c:yMode val="edge"/>
          <c:x val="0.37720946340040801"/>
          <c:y val="1.9392778951131399E-2"/>
          <c:w val="0.35702419619422598"/>
          <c:h val="6.1194796302636099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100</c:v>
                </c:pt>
                <c:pt idx="1">
                  <c:v>100</c:v>
                </c:pt>
                <c:pt idx="2">
                  <c:v>100</c:v>
                </c:pt>
                <c:pt idx="3">
                  <c:v>100</c:v>
                </c:pt>
                <c:pt idx="4">
                  <c:v>100</c:v>
                </c:pt>
                <c:pt idx="5">
                  <c:v>100</c:v>
                </c:pt>
                <c:pt idx="6">
                  <c:v>100</c:v>
                </c:pt>
                <c:pt idx="7">
                  <c:v>100</c:v>
                </c:pt>
                <c:pt idx="8">
                  <c:v>100</c:v>
                </c:pt>
                <c:pt idx="9">
                  <c:v>4</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39070256"/>
        <c:axId val="-639123600"/>
      </c:barChart>
      <c:catAx>
        <c:axId val="-63907025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39123600"/>
        <c:crosses val="autoZero"/>
        <c:auto val="1"/>
        <c:lblAlgn val="ctr"/>
        <c:lblOffset val="100"/>
        <c:noMultiLvlLbl val="0"/>
      </c:catAx>
      <c:valAx>
        <c:axId val="-639123600"/>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39070256"/>
        <c:crosses val="autoZero"/>
        <c:crossBetween val="between"/>
        <c:majorUnit val="25"/>
        <c:minorUnit val="10"/>
      </c:valAx>
      <c:spPr>
        <a:noFill/>
        <a:ln>
          <a:noFill/>
        </a:ln>
        <a:effectLst/>
      </c:spPr>
    </c:plotArea>
    <c:legend>
      <c:legendPos val="b"/>
      <c:layout>
        <c:manualLayout>
          <c:xMode val="edge"/>
          <c:yMode val="edge"/>
          <c:x val="0.37720946340040801"/>
          <c:y val="1.9392778951131399E-2"/>
          <c:w val="0.22235039370078699"/>
          <c:h val="6.7041538285975102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95.833333333333329</c:v>
                </c:pt>
                <c:pt idx="13">
                  <c:v>95.833333333333329</c:v>
                </c:pt>
                <c:pt idx="14">
                  <c:v>95.833333333333329</c:v>
                </c:pt>
                <c:pt idx="15">
                  <c:v>83.333333333333343</c:v>
                </c:pt>
                <c:pt idx="16">
                  <c:v>72.727272727272734</c:v>
                </c:pt>
                <c:pt idx="17">
                  <c:v>68.181818181818187</c:v>
                </c:pt>
                <c:pt idx="18">
                  <c:v>68.181818181818187</c:v>
                </c:pt>
                <c:pt idx="19">
                  <c:v>68.181818181818187</c:v>
                </c:pt>
                <c:pt idx="20">
                  <c:v>63.636363636363633</c:v>
                </c:pt>
                <c:pt idx="21">
                  <c:v>59.090909090909086</c:v>
                </c:pt>
                <c:pt idx="22">
                  <c:v>59.090909090909086</c:v>
                </c:pt>
                <c:pt idx="23">
                  <c:v>59.090909090909086</c:v>
                </c:pt>
                <c:pt idx="24">
                  <c:v>59.090909090909086</c:v>
                </c:pt>
                <c:pt idx="25">
                  <c:v>59.090909090909086</c:v>
                </c:pt>
                <c:pt idx="26">
                  <c:v>59.090909090909086</c:v>
                </c:pt>
                <c:pt idx="27">
                  <c:v>54.545454545454547</c:v>
                </c:pt>
                <c:pt idx="28">
                  <c:v>54.545454545454547</c:v>
                </c:pt>
                <c:pt idx="29">
                  <c:v>54.545454545454547</c:v>
                </c:pt>
                <c:pt idx="30">
                  <c:v>54.545454545454547</c:v>
                </c:pt>
                <c:pt idx="31">
                  <c:v>50</c:v>
                </c:pt>
                <c:pt idx="32">
                  <c:v>50</c:v>
                </c:pt>
                <c:pt idx="33">
                  <c:v>38.095238095238095</c:v>
                </c:pt>
                <c:pt idx="34">
                  <c:v>38.095238095238095</c:v>
                </c:pt>
                <c:pt idx="35">
                  <c:v>38.095238095238095</c:v>
                </c:pt>
                <c:pt idx="36">
                  <c:v>33.333333333333343</c:v>
                </c:pt>
                <c:pt idx="37">
                  <c:v>33.333333333333343</c:v>
                </c:pt>
                <c:pt idx="38">
                  <c:v>33.333333333333343</c:v>
                </c:pt>
                <c:pt idx="39">
                  <c:v>33.333333333333343</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100</c:v>
                </c:pt>
                <c:pt idx="1">
                  <c:v>100</c:v>
                </c:pt>
                <c:pt idx="2">
                  <c:v>100</c:v>
                </c:pt>
                <c:pt idx="3">
                  <c:v>100</c:v>
                </c:pt>
                <c:pt idx="4">
                  <c:v>100</c:v>
                </c:pt>
                <c:pt idx="5">
                  <c:v>100</c:v>
                </c:pt>
                <c:pt idx="6">
                  <c:v>100</c:v>
                </c:pt>
                <c:pt idx="7">
                  <c:v>8</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20329456"/>
        <c:axId val="-639853696"/>
      </c:barChart>
      <c:catAx>
        <c:axId val="-62032945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099"/>
              <c:y val="0.8868134961390700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39853696"/>
        <c:crosses val="autoZero"/>
        <c:auto val="1"/>
        <c:lblAlgn val="ctr"/>
        <c:lblOffset val="100"/>
        <c:noMultiLvlLbl val="0"/>
      </c:catAx>
      <c:valAx>
        <c:axId val="-639853696"/>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20329456"/>
        <c:crosses val="autoZero"/>
        <c:crossBetween val="between"/>
        <c:majorUnit val="25"/>
        <c:minorUnit val="10"/>
      </c:valAx>
      <c:spPr>
        <a:noFill/>
        <a:ln>
          <a:noFill/>
        </a:ln>
        <a:effectLst/>
      </c:spPr>
    </c:plotArea>
    <c:legend>
      <c:legendPos val="b"/>
      <c:layout>
        <c:manualLayout>
          <c:xMode val="edge"/>
          <c:yMode val="edge"/>
          <c:x val="0.37720946340040801"/>
          <c:y val="1.9392778951131399E-2"/>
          <c:w val="0.38202419619422601"/>
          <c:h val="6.119479630263609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Sheet1!$B$2:$B$10</c:f>
              <c:numCache>
                <c:formatCode>General</c:formatCode>
                <c:ptCount val="9"/>
                <c:pt idx="0">
                  <c:v>100</c:v>
                </c:pt>
                <c:pt idx="1">
                  <c:v>100</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Sheet1!$C$2:$C$10</c:f>
              <c:numCache>
                <c:formatCode>General</c:formatCode>
                <c:ptCount val="9"/>
                <c:pt idx="0">
                  <c:v>100</c:v>
                </c:pt>
                <c:pt idx="1">
                  <c:v>100</c:v>
                </c:pt>
                <c:pt idx="2">
                  <c:v>96</c:v>
                </c:pt>
                <c:pt idx="3">
                  <c:v>0</c:v>
                </c:pt>
                <c:pt idx="4">
                  <c:v>0</c:v>
                </c:pt>
                <c:pt idx="5">
                  <c:v>0</c:v>
                </c:pt>
                <c:pt idx="6">
                  <c:v>0</c:v>
                </c:pt>
                <c:pt idx="7">
                  <c:v>0</c:v>
                </c:pt>
                <c:pt idx="8">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19454416"/>
        <c:axId val="-619446064"/>
      </c:barChart>
      <c:catAx>
        <c:axId val="-61945441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19446064"/>
        <c:crosses val="autoZero"/>
        <c:auto val="1"/>
        <c:lblAlgn val="ctr"/>
        <c:lblOffset val="100"/>
        <c:noMultiLvlLbl val="0"/>
      </c:catAx>
      <c:valAx>
        <c:axId val="-619446064"/>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19454416"/>
        <c:crosses val="autoZero"/>
        <c:crossBetween val="between"/>
        <c:majorUnit val="25"/>
        <c:minorUnit val="10"/>
      </c:valAx>
      <c:spPr>
        <a:noFill/>
        <a:ln>
          <a:noFill/>
        </a:ln>
        <a:effectLst/>
      </c:spPr>
    </c:plotArea>
    <c:legend>
      <c:legendPos val="b"/>
      <c:layout>
        <c:manualLayout>
          <c:xMode val="edge"/>
          <c:yMode val="edge"/>
          <c:x val="0.37720946340040801"/>
          <c:y val="1.9392778951131399E-2"/>
          <c:w val="0.30273057597846298"/>
          <c:h val="7.6613438709748904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s>
</file>

<file path=ppt/diagrams/_rels/drawing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4.emf"/><Relationship Id="rId1" Type="http://schemas.openxmlformats.org/officeDocument/2006/relationships/image" Target="../media/image52.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B9FDD92F-C26C-E341-A4B7-509756C23891}" type="presOf" srcId="{7E53D0A4-52CF-AC46-B6EC-C871B8CDAF6F}" destId="{B90B26C3-8AEF-F44D-8BF1-01588DF950A8}"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7C336873-0E88-534D-9AF5-74EE3A8BCD46}"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65DE2F93-9FF1-0640-A319-C7A133650F97}" type="presOf" srcId="{7D8970B8-F909-9C48-89F2-DBB6F87F68D9}" destId="{8459AE78-F38E-9042-8458-F10F8CBBABE1}" srcOrd="0" destOrd="0" presId="urn:microsoft.com/office/officeart/2005/8/layout/cycle3"/>
    <dgm:cxn modelId="{8BE127A2-BC1E-2849-B8A7-75527E4EAD74}" srcId="{7E53D0A4-52CF-AC46-B6EC-C871B8CDAF6F}" destId="{C6450ED9-B424-7548-A730-DBCDAA68254F}" srcOrd="3" destOrd="0" parTransId="{988B771E-B1F3-B24D-8AF1-5D5BC5405FAE}" sibTransId="{8FC0B3B6-667A-6B42-815F-019A9D629F0D}"/>
    <dgm:cxn modelId="{B2EA88AA-A49B-A94E-A06E-9539BCF8DD69}"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3BB7FC5-0ADE-114B-BF43-9594D8AE5817}" type="presOf" srcId="{BF131ED2-5762-8241-9D60-60C060DE2ACE}" destId="{B015403A-2826-7B41-BB08-3C5C2C3EEF7E}"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80952522-8204-6746-80F6-298706B2A2D2}" type="presOf" srcId="{E7F08759-060F-4532-AF73-9EF39C7BAEDB}" destId="{EF26624F-3FCF-4575-A404-C452C1DA1DE2}" srcOrd="0" destOrd="0" presId="urn:microsoft.com/office/officeart/2005/8/layout/lProcess2"/>
    <dgm:cxn modelId="{7B926327-40F7-0447-9D60-B69E75D7A4C3}" type="presOf" srcId="{CA07E07E-2EA3-4F67-A84F-5D5D7160886B}" destId="{67A99FF8-C71C-4A2C-A771-08B9CB23121E}" srcOrd="0"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F14214A4-7247-9A42-AA44-AB97FFF50DC2}" type="presOf" srcId="{49007BC4-E847-4878-AD86-EBDDF50F68E0}" destId="{829EAA14-DBDA-40FD-BB4E-429C58D111C3}"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9F914DCA-9F19-6E4D-B5AF-485ACF2251B1}" type="presOf" srcId="{E879DB40-1B75-4141-8079-27B7535F3DEF}" destId="{8F058CCF-EA07-4360-A703-1B4C849D7DEB}" srcOrd="0"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60EE00-48BE-7F4B-8FEE-3B8BA8528DF6}" type="presOf" srcId="{A56F4B4D-F996-4C25-BE74-608CAFD79EB1}" destId="{CA0B9904-C9AA-4D8E-ADD2-DFACAE20C553}" srcOrd="0" destOrd="0" presId="urn:microsoft.com/office/officeart/2005/8/layout/hProcess11"/>
    <dgm:cxn modelId="{1BD8286A-2B34-6743-89A0-517B12B6B8EF}"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DE35DCAA-8D51-D740-8AA0-B40C46377F8E}"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139F4EF2-602A-8247-A249-C0B1299ED9EE}" type="presOf" srcId="{5F8033E6-E0BA-4078-A7DB-C9EE2A4A6225}" destId="{90DD05D6-3967-41FD-99B1-28E767B77BDB}"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pt>
    <dgm:pt modelId="{829EAA14-DBDA-40FD-BB4E-429C58D111C3}" type="pres">
      <dgm:prSet presAssocID="{49007BC4-E847-4878-AD86-EBDDF50F68E0}" presName="textNode" presStyleLbl="bgShp" presStyleIdx="0" presStyleCnt="1"/>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pt>
  </dgm:ptLst>
  <dgm:cxnLst>
    <dgm:cxn modelId="{5A5EFC25-F8D8-BB44-9154-3E2D62704408}" type="presOf" srcId="{49007BC4-E847-4878-AD86-EBDDF50F68E0}" destId="{829EAA14-DBDA-40FD-BB4E-429C58D111C3}" srcOrd="1" destOrd="0" presId="urn:microsoft.com/office/officeart/2005/8/layout/lProcess2"/>
    <dgm:cxn modelId="{216C4790-C352-4145-A5EF-BC6B2CB3B60D}" srcId="{BC24528A-3764-4E4E-8A6C-EC88D0DCB82C}" destId="{49007BC4-E847-4878-AD86-EBDDF50F68E0}" srcOrd="0" destOrd="0" parTransId="{2AAE42C2-1C44-44E7-8E0C-E7CE6428915C}" sibTransId="{E8B39DD6-C361-4700-8931-1089307186DA}"/>
    <dgm:cxn modelId="{C5CDF0A4-FE12-D84C-8FC5-91F53315C904}" type="presOf" srcId="{E7F08759-060F-4532-AF73-9EF39C7BAEDB}" destId="{EF26624F-3FCF-4575-A404-C452C1DA1DE2}"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0F9F5CA-B1E6-094F-8CDF-9537EFBF7A53}" type="presOf" srcId="{49007BC4-E847-4878-AD86-EBDDF50F68E0}" destId="{952F32CF-8F86-495F-B765-BB817388C31E}" srcOrd="0" destOrd="0" presId="urn:microsoft.com/office/officeart/2005/8/layout/lProcess2"/>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E7A4D4FD-5990-CC4B-B0FA-BF6C05967B5A}" type="presOf" srcId="{289041B4-53B4-49F0-9569-FA21F4C7C67C}" destId="{6BEFD8F0-FB56-4A62-BAFB-0024F97FE9B3}" srcOrd="0"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50F6570-47B7-DF42-8759-C8A700EA7D0C}" type="presOf" srcId="{ADDB0935-5A34-412B-92A2-2F1305941DEB}" destId="{E53AABCE-50AB-4981-8FDB-9BE5E37E40DA}" srcOrd="0" destOrd="0" presId="urn:microsoft.com/office/officeart/2005/8/layout/hProcess11"/>
    <dgm:cxn modelId="{2301448B-F556-884B-BDFD-84679287662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4B66DFA4-934A-324A-A634-EED10FE13983}"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5FF3BBEF-9D7A-4441-930E-E766C0DD5738}" type="presOf" srcId="{A56F4B4D-F996-4C25-BE74-608CAFD79EB1}" destId="{CA0B9904-C9AA-4D8E-ADD2-DFACAE20C553}"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D04B0FC-A0DD-7D47-8277-221FC522A183}" type="presOf" srcId="{C3DCB72C-F662-42BC-8B34-61AD2C0D5249}" destId="{9C55095F-4949-40E4-84EA-3BA9B6A2AEAC}"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9CEE942-3E68-7144-80C5-2D487EE1A7A7}" type="presOf" srcId="{A56F4B4D-F996-4C25-BE74-608CAFD79EB1}" destId="{CA0B9904-C9AA-4D8E-ADD2-DFACAE20C553}"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8087D8AC-EA14-DD48-B6C9-4983F2FC1161}"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1CCD2C9-D0EC-654E-B1C1-C857E8F92C0E}" type="presOf" srcId="{829F1923-EB2F-4482-926F-B72296C6DA8D}" destId="{9EA1AB39-3E70-494F-A951-1380E80F3CFD}" srcOrd="0" destOrd="0" presId="urn:microsoft.com/office/officeart/2005/8/layout/hProcess11"/>
    <dgm:cxn modelId="{471D80CE-05C9-7348-A6AA-0B2E4B40B1C7}" type="presOf" srcId="{C3DCB72C-F662-42BC-8B34-61AD2C0D5249}" destId="{9C55095F-4949-40E4-84EA-3BA9B6A2AEAC}"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6D7D812-39A3-7E44-90EC-0C3A34DBDDE4}" type="presOf" srcId="{5F8033E6-E0BA-4078-A7DB-C9EE2A4A6225}" destId="{90DD05D6-3967-41FD-99B1-28E767B77BDB}"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14A2D292-23BD-2347-A297-D70F3438BC41}"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2D2A67C7-3067-DC45-B1F7-1220DB42B239}" type="presOf" srcId="{A56F4B4D-F996-4C25-BE74-608CAFD79EB1}" destId="{CA0B9904-C9AA-4D8E-ADD2-DFACAE20C553}"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8EA1B2E2-FDED-3646-846F-D006C576EFD2}" type="presOf" srcId="{829F1923-EB2F-4482-926F-B72296C6DA8D}" destId="{9EA1AB39-3E70-494F-A951-1380E80F3CFD}"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7C5E1B1B-76E9-9F49-8E41-7C8240CB3124}" type="presOf" srcId="{49007BC4-E847-4878-AD86-EBDDF50F68E0}" destId="{829EAA14-DBDA-40FD-BB4E-429C58D111C3}" srcOrd="1" destOrd="0" presId="urn:microsoft.com/office/officeart/2005/8/layout/lProcess2"/>
    <dgm:cxn modelId="{2F741725-636F-6C4F-9E24-9795DD5E661C}" type="presOf" srcId="{E879DB40-1B75-4141-8079-27B7535F3DEF}" destId="{8F058CCF-EA07-4360-A703-1B4C849D7DEB}"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91B7A5E-1A86-AB45-AE99-E4660CBC0BB3}" type="presOf" srcId="{E7F08759-060F-4532-AF73-9EF39C7BAEDB}" destId="{EF26624F-3FCF-4575-A404-C452C1DA1DE2}"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55371149-F670-5D48-9C77-AD7D2190A8B1}" type="presOf" srcId="{2EC46857-F497-4C37-AC33-4948586DDA5C}" destId="{7E7EAEA3-9410-4C57-9DF9-A4D61468FDB1}"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7ACE74B8-44B9-9741-B3E7-D14D864B1F96}"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A6224E9-C320-EF4C-8DDA-EABB7E44C303}" type="presOf" srcId="{49007BC4-E847-4878-AD86-EBDDF50F68E0}" destId="{952F32CF-8F86-495F-B765-BB817388C31E}"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2505DDF9-5AF4-8F42-81B6-F3085AAF7C0F}" type="presOf" srcId="{BC24528A-3764-4E4E-8A6C-EC88D0DCB82C}" destId="{4239E2CF-58F4-47B5-B683-8789224F852A}" srcOrd="0" destOrd="0" presId="urn:microsoft.com/office/officeart/2005/8/layout/lProcess2"/>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AEFCF29-DDCE-ED44-A8C1-348A4B2C3F02}" type="presOf" srcId="{24F17A2B-0432-40E6-9F44-F5CDE49E3644}" destId="{B4230E3D-BC30-423C-8A52-31C7550BFCAA}" srcOrd="0" destOrd="0" presId="urn:microsoft.com/office/officeart/2005/8/layout/hProcess11"/>
    <dgm:cxn modelId="{6550762C-453B-4C47-86AA-38B11ADB2BF6}" type="presOf" srcId="{A56F4B4D-F996-4C25-BE74-608CAFD79EB1}" destId="{CA0B9904-C9AA-4D8E-ADD2-DFACAE20C553}"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E271E75A-07CD-8945-8317-2A3B160FA308}"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601005B9-C9CD-3246-B846-3AE0BBE8CD11}" type="presOf" srcId="{ADDB0935-5A34-412B-92A2-2F1305941DEB}" destId="{E53AABCE-50AB-4981-8FDB-9BE5E37E40D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959EBFC-F647-2F47-B484-FC3A6A378447}" type="presOf" srcId="{829F1923-EB2F-4482-926F-B72296C6DA8D}" destId="{9EA1AB39-3E70-494F-A951-1380E80F3CFD}"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pt>
    <dgm:pt modelId="{85F0BD87-2373-4B24-AD5B-92B126FEC0ED}" type="pres">
      <dgm:prSet presAssocID="{E8FAF190-A072-4EFC-9909-5D6259C955AB}" presName="textNode" presStyleLbl="bgShp" presStyleIdx="0" presStyleCnt="3"/>
      <dgm:spPr/>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pt>
    <dgm:pt modelId="{940EA31C-5512-4E10-92D7-B643B38C883B}" type="pres">
      <dgm:prSet presAssocID="{42AAB038-F760-4D0D-B69D-B8C0FD98FCBD}" presName="textNode" presStyleLbl="bgShp" presStyleIdx="1" presStyleCnt="3"/>
      <dgm:spPr/>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pt>
    <dgm:pt modelId="{7FB30FDB-5F16-4DA9-BF55-7090E6845692}" type="pres">
      <dgm:prSet presAssocID="{EBAEEA6D-D492-4804-B72B-174E47DB4D4A}" presName="textNode" presStyleLbl="bgShp" presStyleIdx="2" presStyleCnt="3"/>
      <dgm:spPr/>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pt>
  </dgm:ptLst>
  <dgm:cxnLst>
    <dgm:cxn modelId="{30BDDB1D-1D62-824B-8E82-B2E988431B6A}" type="presOf" srcId="{E8FAF190-A072-4EFC-9909-5D6259C955AB}" destId="{90A78A6D-13F9-4631-8CF1-DF9AC9E5C85A}" srcOrd="0" destOrd="0" presId="urn:microsoft.com/office/officeart/2005/8/layout/lProcess2"/>
    <dgm:cxn modelId="{D643B725-7131-2E49-8BDE-930468BDB215}" type="presOf" srcId="{B6E63A53-7C40-49C2-8E2C-D81FD5A389C6}" destId="{CE08343E-4458-480D-A57C-B742FC756F57}" srcOrd="0" destOrd="0" presId="urn:microsoft.com/office/officeart/2005/8/layout/lProcess2"/>
    <dgm:cxn modelId="{291E5D28-200E-4E75-BC0B-F3100548FFE3}" srcId="{EBAEEA6D-D492-4804-B72B-174E47DB4D4A}" destId="{004FF9E3-6311-441F-BBD2-C1A4EB9CE0D1}" srcOrd="0" destOrd="0" parTransId="{D836B119-C3BA-4E92-8E72-EE2376328F9D}" sibTransId="{5A7A712B-F263-43BD-B395-725169E16204}"/>
    <dgm:cxn modelId="{6264673A-5222-B54C-A694-3200652FDC29}" type="presOf" srcId="{004FF9E3-6311-441F-BBD2-C1A4EB9CE0D1}" destId="{A8AA568C-BF55-4880-8F2E-08B06926B89E}"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E2061960-0DA8-2148-912A-8D295DB97E5B}" type="presOf" srcId="{622EB44B-07FF-45BF-87DD-E4B15DB64E95}" destId="{94832845-E2C7-47F4-A41F-D31BA503D481}" srcOrd="0" destOrd="0" presId="urn:microsoft.com/office/officeart/2005/8/layout/lProcess2"/>
    <dgm:cxn modelId="{41A0CE43-BC1F-4E6E-9A54-E5D1DA47D692}" srcId="{42AAB038-F760-4D0D-B69D-B8C0FD98FCBD}" destId="{B6E63A53-7C40-49C2-8E2C-D81FD5A389C6}" srcOrd="1" destOrd="0" parTransId="{5E4D955A-79CB-4E0B-A52A-9D192B7BDF0C}" sibTransId="{6B3B6CD8-3C6F-4E21-8C64-7DFF1F026D6A}"/>
    <dgm:cxn modelId="{088DF745-E9A7-42E6-99EA-3E1DCC578D5C}" srcId="{42AAB038-F760-4D0D-B69D-B8C0FD98FCBD}" destId="{90DE02D5-D513-4E5A-8592-8D74FF810D30}" srcOrd="0" destOrd="0" parTransId="{FF23EC97-B3B2-4D63-AE92-993EBC8A70B7}" sibTransId="{F25B399B-16BD-4343-A659-AE46E29BF0A4}"/>
    <dgm:cxn modelId="{ECE9F965-787A-1540-8612-5B97E2AAA9EA}" type="presOf" srcId="{EBAEEA6D-D492-4804-B72B-174E47DB4D4A}" destId="{7FB30FDB-5F16-4DA9-BF55-7090E6845692}" srcOrd="1" destOrd="0" presId="urn:microsoft.com/office/officeart/2005/8/layout/lProcess2"/>
    <dgm:cxn modelId="{C55D9467-1B01-5C4F-A631-10CAAE8510A5}" type="presOf" srcId="{EBAEEA6D-D492-4804-B72B-174E47DB4D4A}" destId="{472F482E-4D3A-43AF-9B44-54140D763B28}"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C0400983-B21E-4046-A35B-A92C14830E7C}" type="presOf" srcId="{BC24528A-3764-4E4E-8A6C-EC88D0DCB82C}" destId="{4239E2CF-58F4-47B5-B683-8789224F852A}" srcOrd="0" destOrd="0" presId="urn:microsoft.com/office/officeart/2005/8/layout/lProcess2"/>
    <dgm:cxn modelId="{775BB38D-E276-6346-A83F-213BF084FA5A}" type="presOf" srcId="{42AAB038-F760-4D0D-B69D-B8C0FD98FCBD}" destId="{B989BB60-821A-451C-9803-F303B38EB3D9}"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99F522B5-941C-5E4E-915D-7DBFE107AAC1}" type="presOf" srcId="{90DE02D5-D513-4E5A-8592-8D74FF810D30}" destId="{451AF3F8-AE5C-4FC6-A14D-3E6479565E55}" srcOrd="0" destOrd="0" presId="urn:microsoft.com/office/officeart/2005/8/layout/lProcess2"/>
    <dgm:cxn modelId="{6D3E4EB6-A155-470D-8183-F1E8C1A5E6A4}" srcId="{E8FAF190-A072-4EFC-9909-5D6259C955AB}" destId="{A5DC0C82-BDAA-422B-BF60-E503FC35872D}" srcOrd="1" destOrd="0" parTransId="{57334D28-E64E-4982-8CD8-89DF00094948}" sibTransId="{5FA3507F-0286-4284-A1D2-9901B509D3C7}"/>
    <dgm:cxn modelId="{CD61C5DC-73C8-164A-B52B-9322D2C3EBD4}" type="presOf" srcId="{A5DC0C82-BDAA-422B-BF60-E503FC35872D}" destId="{27E1FF5C-A024-4BF7-8FDC-8ACD89D6C124}"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F3F47946-F2C4-014B-8E29-6608D9F1256F}" type="presOf" srcId="{BF131ED2-5762-8241-9D60-60C060DE2ACE}" destId="{B015403A-2826-7B41-BB08-3C5C2C3EEF7E}"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8BE127A2-BC1E-2849-B8A7-75527E4EAD74}" srcId="{7E53D0A4-52CF-AC46-B6EC-C871B8CDAF6F}" destId="{C6450ED9-B424-7548-A730-DBCDAA68254F}" srcOrd="3" destOrd="0" parTransId="{988B771E-B1F3-B24D-8AF1-5D5BC5405FAE}" sibTransId="{8FC0B3B6-667A-6B42-815F-019A9D629F0D}"/>
    <dgm:cxn modelId="{8D2ED2A3-3A96-E745-A192-8C9223B600FE}" type="presOf" srcId="{7D8970B8-F909-9C48-89F2-DBB6F87F68D9}" destId="{8459AE78-F38E-9042-8458-F10F8CBBABE1}" srcOrd="0" destOrd="0" presId="urn:microsoft.com/office/officeart/2005/8/layout/cycle3"/>
    <dgm:cxn modelId="{6C6AE3A5-15B6-AA49-9DE2-EDD0FE9B2B7F}"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FB189001-5C34-8445-B1CC-BD26E8111F3C}"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AA17989-4099-5142-AC30-AC83B1224743}" type="presOf" srcId="{BF131ED2-5762-8241-9D60-60C060DE2ACE}" destId="{B015403A-2826-7B41-BB08-3C5C2C3EEF7E}"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C31FCA0-A44C-614B-9A01-7A68943D1B64}" type="presOf" srcId="{FE3AAA91-2B7B-984C-90BB-D78B8AF917CA}" destId="{7B4BF964-C111-7F42-8561-266D28C66D1C}"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CEA663BC-1E18-074C-B746-41D648B66E19}" type="presOf" srcId="{A51A1182-8056-FA44-B819-05326E250AC0}" destId="{6E9FD6EF-4B46-4648-A2A4-A1C9885D1903}" srcOrd="0" destOrd="0" presId="urn:microsoft.com/office/officeart/2005/8/layout/cycle3"/>
    <dgm:cxn modelId="{07C2ECCF-3A05-DB4A-A75F-496AE4B86C07}" type="presOf" srcId="{7E53D0A4-52CF-AC46-B6EC-C871B8CDAF6F}" destId="{B90B26C3-8AEF-F44D-8BF1-01588DF950A8}" srcOrd="0" destOrd="0" presId="urn:microsoft.com/office/officeart/2005/8/layout/cycle3"/>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pt>
  </dgm:ptLst>
  <dgm:cxnLst>
    <dgm:cxn modelId="{49A2AB1E-D94A-4E8C-BDE6-F501F375F5A7}" type="presOf" srcId="{9395CE4F-1D7F-4002-8857-1CB5CB733CAB}" destId="{5F899EA1-F0FE-4230-ADB0-F31620E62093}"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BC8E776F-0D5F-4A50-9706-D6CDB722F612}" srcId="{2434092D-6FAB-4707-ACAD-9A03647F9C52}" destId="{75BA0963-4A5C-4A0F-84ED-01A46166FFF9}" srcOrd="4" destOrd="0" parTransId="{AF4267F6-F42F-4F52-B363-119E3817A7D3}" sibTransId="{B9612A78-1EE7-492B-921F-75C407C1971E}"/>
    <dgm:cxn modelId="{C5C9C993-C750-4523-AFC1-6A8EAF7E1CA6}" srcId="{2434092D-6FAB-4707-ACAD-9A03647F9C52}" destId="{2970C61D-7E67-4E83-A834-15ECBCEB8C14}" srcOrd="3" destOrd="0" parTransId="{DECF9E33-F3B1-47C6-90B2-3934FA805C6E}" sibTransId="{B7290E7E-EF06-4E7B-A25C-7D722D27F90B}"/>
    <dgm:cxn modelId="{A9898C9D-8D63-4E46-B789-6CD5C6430AC1}" type="presOf" srcId="{2434092D-6FAB-4707-ACAD-9A03647F9C52}" destId="{FE957AED-A359-46E8-A522-68628D13799B}" srcOrd="0" destOrd="0" presId="urn:microsoft.com/office/officeart/2005/8/layout/arrow2"/>
    <dgm:cxn modelId="{AD4B95B8-E91F-44D0-902E-F21CB2B1C752}" type="presOf" srcId="{22030246-A1A2-42A4-B522-5F3ED8383EF6}" destId="{2E61C8D8-87B1-42A0-8629-C328D47C1C2C}"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5BE322-3796-DB49-952D-A773AB2113CF}" type="presOf" srcId="{C3DCB72C-F662-42BC-8B34-61AD2C0D5249}" destId="{9C55095F-4949-40E4-84EA-3BA9B6A2AEAC}"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C3A27D58-276D-5045-A13D-C6DB0D32F118}"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2F8A01F5-A0AA-4C47-8838-4BA3DC2A4DF8}"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4E7AA29-EDAC-8C42-A91D-7E8060903EF9}"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19B467CF-6193-CA4F-958C-85522D3C1EEA}" type="presOf" srcId="{C3DCB72C-F662-42BC-8B34-61AD2C0D5249}" destId="{9C55095F-4949-40E4-84EA-3BA9B6A2AEAC}"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0ACB9FF3-5E07-4340-8220-5949A945E430}"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E2211288-23C5-7C49-9910-0631D9159844}">
      <dgm:prSet phldrT="[Text]"/>
      <dgm:spPr/>
      <dgm:t>
        <a:bodyPr/>
        <a:lstStyle/>
        <a:p>
          <a:endParaRPr lang="en-US" dirty="0"/>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custLinFactNeighborX="-5598" custLinFactNeighborY="102"/>
      <dgm:spPr>
        <a:prstGeom prst="rect">
          <a:avLst/>
        </a:prstGeom>
      </dgm:spPr>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pt>
  </dgm:ptLst>
  <dgm:cxnLst>
    <dgm:cxn modelId="{29177504-950B-8349-9E93-BFFB7DF03083}" type="presOf" srcId="{DAEBC401-884C-6842-9ABD-72506B29C70B}" destId="{908A4B56-FDFF-DD47-ADAD-BB5C817668AB}" srcOrd="0" destOrd="0" presId="urn:microsoft.com/office/officeart/2008/layout/CircularPictureCallout"/>
    <dgm:cxn modelId="{7E2DEA0A-1C68-074D-8679-79A1825E8834}" type="presOf" srcId="{8F3E48A8-6CBB-4E48-A4B9-F5A68067B865}" destId="{54C8B1A1-E8F0-8A4D-8E7C-451CAD617815}" srcOrd="0" destOrd="0" presId="urn:microsoft.com/office/officeart/2008/layout/CircularPictureCallout"/>
    <dgm:cxn modelId="{42A9891F-490E-9D40-940F-0F275837F2BA}" type="presOf" srcId="{9F71258F-FC60-6140-A1D5-8B0435F02E85}" destId="{F9EF6568-7566-8B4E-BC71-5892D97D18DC}"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B9E93C74-9128-2845-8241-1EAB21207F1A}" srcId="{8F3E48A8-6CBB-4E48-A4B9-F5A68067B865}" destId="{61744628-CB1C-C847-82C3-618407B49F09}" srcOrd="0" destOrd="0" parTransId="{D1C39445-C86D-854A-AF34-4195EA0CAAB9}" sibTransId="{32ADB176-565B-4846-83CB-84F544BAA024}"/>
    <dgm:cxn modelId="{0496D158-09D2-CA44-9AF1-7838FB7A881C}" srcId="{8F3E48A8-6CBB-4E48-A4B9-F5A68067B865}" destId="{DAEBC401-884C-6842-9ABD-72506B29C70B}" srcOrd="3" destOrd="0" parTransId="{0F6BAB90-D793-7B40-B358-CFC3BC69BCD6}" sibTransId="{1CE84540-CA3A-2E43-8D8C-2043FA48C8E1}"/>
    <dgm:cxn modelId="{7491F978-4190-FC44-9E8B-74097C548F57}" srcId="{8F3E48A8-6CBB-4E48-A4B9-F5A68067B865}" destId="{E2211288-23C5-7C49-9910-0631D9159844}" srcOrd="2" destOrd="0" parTransId="{27668D55-1F1B-B14D-AD9C-7749937E1219}" sibTransId="{9F71258F-FC60-6140-A1D5-8B0435F02E85}"/>
    <dgm:cxn modelId="{307CE87D-A444-D94C-B85C-8BA148E73EE7}" type="presOf" srcId="{E2211288-23C5-7C49-9910-0631D9159844}" destId="{646FA060-238E-2844-8C3C-9B082EFC5865}" srcOrd="0" destOrd="0" presId="urn:microsoft.com/office/officeart/2008/layout/CircularPictureCallout"/>
    <dgm:cxn modelId="{81572CA8-9E69-9947-B5C7-91FC5DC0D655}" type="presOf" srcId="{32ADB176-565B-4846-83CB-84F544BAA024}" destId="{D9EB1B0F-8C96-9343-9CD4-1F7F298BA8C8}"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0CA337B4-6023-3A4E-9824-3985EA01DD2B}" type="presOf" srcId="{1CE84540-CA3A-2E43-8D8C-2043FA48C8E1}" destId="{C6626269-55C3-C147-9DA3-7C834308686E}" srcOrd="0" destOrd="0"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E6E74020-03CE-624A-A96B-994ED053D5D3}" type="presOf" srcId="{7E53D0A4-52CF-AC46-B6EC-C871B8CDAF6F}" destId="{B90B26C3-8AEF-F44D-8BF1-01588DF950A8}"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194A38E-B2A7-3E4A-89A9-4F6919E7FC56}"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263FBD4-2F7A-4F42-B6E0-D8A5E4A314C2}" type="presOf" srcId="{7D8970B8-F909-9C48-89F2-DBB6F87F68D9}" destId="{8459AE78-F38E-9042-8458-F10F8CBBABE1}" srcOrd="0" destOrd="0" presId="urn:microsoft.com/office/officeart/2005/8/layout/cycle3"/>
    <dgm:cxn modelId="{CB5CBEEB-D1DA-0641-8D8A-487A0ED76246}" type="presOf" srcId="{A51A1182-8056-FA44-B819-05326E250AC0}" destId="{6E9FD6EF-4B46-4648-A2A4-A1C9885D1903}"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94880116-DD51-0042-B503-EC5048B4C1EB}" type="presOf" srcId="{829F1923-EB2F-4482-926F-B72296C6DA8D}" destId="{9EA1AB39-3E70-494F-A951-1380E80F3CFD}" srcOrd="0" destOrd="0" presId="urn:microsoft.com/office/officeart/2005/8/layout/hProcess11"/>
    <dgm:cxn modelId="{DAD45A22-0E61-6146-97CF-09E450F4BA48}" type="presOf" srcId="{ADDB0935-5A34-412B-92A2-2F1305941DEB}" destId="{E53AABCE-50AB-4981-8FDB-9BE5E37E40DA}"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2C93988D-03FC-544C-9C78-27C6F1B762E1}" type="presOf" srcId="{C3DCB72C-F662-42BC-8B34-61AD2C0D5249}" destId="{9C55095F-4949-40E4-84EA-3BA9B6A2AEAC}" srcOrd="0" destOrd="0" presId="urn:microsoft.com/office/officeart/2005/8/layout/hProcess11"/>
    <dgm:cxn modelId="{D6DFBC8F-89F2-214C-9D9E-8C8E3EA2E78A}"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9E8383F3-876C-D648-B5F4-B8AFC7D34E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ADBA321-366D-B844-BD12-0C978DC7DD7F}" type="presOf" srcId="{7D8970B8-F909-9C48-89F2-DBB6F87F68D9}" destId="{8459AE78-F38E-9042-8458-F10F8CBBABE1}"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590094" y="1711606"/>
        <a:ext cx="1700247" cy="7394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UZ 12:12</a:t>
          </a:r>
        </a:p>
      </dsp:txBody>
      <dsp:txXfrm>
        <a:off x="476396" y="1711606"/>
        <a:ext cx="3581108"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590094" y="1711606"/>
        <a:ext cx="1700247" cy="73945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3261268" y="1711606"/>
        <a:ext cx="1105173"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389258"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389258"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389258"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4" y="299138"/>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491032"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r>
            <a:rPr lang="en-US" sz="4800" kern="1200" dirty="0"/>
            <a:t>Manipulating Lipid Stores</a:t>
          </a:r>
        </a:p>
      </dsp:txBody>
      <dsp:txXfrm>
        <a:off x="1491032" y="4815299"/>
        <a:ext cx="3796296" cy="1358889"/>
      </dsp:txXfrm>
    </dsp:sp>
    <dsp:sp modelId="{286E283C-527A-344B-B6C3-7392F428269C}">
      <dsp:nvSpPr>
        <dsp:cNvPr id="0" name=""/>
        <dsp:cNvSpPr/>
      </dsp:nvSpPr>
      <dsp:spPr>
        <a:xfrm>
          <a:off x="8090018"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424042" y="672515"/>
          <a:ext cx="674900"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0" rIns="247650" bIns="0" numCol="1" spcCol="1270" anchor="ctr" anchorCtr="0">
          <a:noAutofit/>
        </a:bodyPr>
        <a:lstStyle/>
        <a:p>
          <a:pPr marL="0" lvl="0" indent="0" algn="l" defTabSz="2889250">
            <a:lnSpc>
              <a:spcPct val="90000"/>
            </a:lnSpc>
            <a:spcBef>
              <a:spcPct val="0"/>
            </a:spcBef>
            <a:spcAft>
              <a:spcPct val="35000"/>
            </a:spcAft>
            <a:buNone/>
          </a:pPr>
          <a:endParaRPr lang="en-US" sz="6500" kern="1200" dirty="0"/>
        </a:p>
      </dsp:txBody>
      <dsp:txXfrm>
        <a:off x="10424042" y="672515"/>
        <a:ext cx="674900" cy="1069610"/>
      </dsp:txXfrm>
    </dsp:sp>
    <dsp:sp modelId="{F9EF6568-7566-8B4E-BC71-5892D97D18DC}">
      <dsp:nvSpPr>
        <dsp:cNvPr id="0" name=""/>
        <dsp:cNvSpPr/>
      </dsp:nvSpPr>
      <dsp:spPr>
        <a:xfrm>
          <a:off x="7362430"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522035" y="2851542"/>
          <a:ext cx="578864"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0" rIns="182880" bIns="0" numCol="1" spcCol="1270" anchor="ctr" anchorCtr="0">
          <a:noAutofit/>
        </a:bodyPr>
        <a:lstStyle/>
        <a:p>
          <a:pPr marL="0" lvl="0" indent="0" algn="l" defTabSz="2133600">
            <a:lnSpc>
              <a:spcPct val="90000"/>
            </a:lnSpc>
            <a:spcBef>
              <a:spcPct val="0"/>
            </a:spcBef>
            <a:spcAft>
              <a:spcPct val="35000"/>
            </a:spcAft>
            <a:buNone/>
          </a:pPr>
          <a:endParaRPr lang="en-US" sz="4800" kern="1200" dirty="0"/>
        </a:p>
      </dsp:txBody>
      <dsp:txXfrm>
        <a:off x="9522035" y="2851542"/>
        <a:ext cx="578864" cy="678100"/>
      </dsp:txXfrm>
    </dsp:sp>
    <dsp:sp modelId="{C6626269-55C3-C147-9DA3-7C834308686E}">
      <dsp:nvSpPr>
        <dsp:cNvPr id="0" name=""/>
        <dsp:cNvSpPr/>
      </dsp:nvSpPr>
      <dsp:spPr>
        <a:xfrm>
          <a:off x="7711804"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10331026" y="4619629"/>
          <a:ext cx="142669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0" rIns="247650" bIns="0" numCol="1" spcCol="1270" anchor="ctr" anchorCtr="0">
          <a:noAutofit/>
        </a:bodyPr>
        <a:lstStyle/>
        <a:p>
          <a:pPr marL="0" lvl="0" indent="0" algn="l" defTabSz="2889250">
            <a:lnSpc>
              <a:spcPct val="90000"/>
            </a:lnSpc>
            <a:spcBef>
              <a:spcPct val="0"/>
            </a:spcBef>
            <a:spcAft>
              <a:spcPct val="35000"/>
            </a:spcAft>
            <a:buNone/>
          </a:pPr>
          <a:endParaRPr lang="en-US" sz="6500" kern="1200" dirty="0"/>
        </a:p>
      </dsp:txBody>
      <dsp:txXfrm>
        <a:off x="10331026" y="4619629"/>
        <a:ext cx="142669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Larva</a:t>
          </a:r>
        </a:p>
      </dsp:txBody>
      <dsp:txXfrm>
        <a:off x="41950" y="3003227"/>
        <a:ext cx="2364353" cy="77544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10/16/2018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128.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39</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40</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106</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128</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147</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196205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7</a:t>
            </a:fld>
            <a:endParaRPr lang="en-US"/>
          </a:p>
        </p:txBody>
      </p:sp>
    </p:spTree>
    <p:extLst>
      <p:ext uri="{BB962C8B-B14F-4D97-AF65-F5344CB8AC3E}">
        <p14:creationId xmlns:p14="http://schemas.microsoft.com/office/powerpoint/2010/main" val="459747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Crop losses and </a:t>
            </a:r>
            <a:r>
              <a:rPr lang="en-US" baseline="0" dirty="0"/>
              <a:t>management of ECB in 2001 exceeded 1bil dollars </a:t>
            </a:r>
          </a:p>
          <a:p>
            <a:r>
              <a:rPr lang="en-US" baseline="0" dirty="0"/>
              <a:t>	threshold: 10 moths in black light trap</a:t>
            </a:r>
          </a:p>
        </p:txBody>
      </p:sp>
      <p:sp>
        <p:nvSpPr>
          <p:cNvPr id="4" name="Slide Number Placeholder 3"/>
          <p:cNvSpPr>
            <a:spLocks noGrp="1"/>
          </p:cNvSpPr>
          <p:nvPr>
            <p:ph type="sldNum" sz="quarter" idx="10"/>
          </p:nvPr>
        </p:nvSpPr>
        <p:spPr/>
        <p:txBody>
          <a:bodyPr/>
          <a:lstStyle/>
          <a:p>
            <a:fld id="{32A2020F-4215-BC4E-B4A9-818718502D5D}" type="slidenum">
              <a:rPr lang="en-US" smtClean="0"/>
              <a:t>8</a:t>
            </a:fld>
            <a:endParaRPr lang="en-US"/>
          </a:p>
        </p:txBody>
      </p:sp>
    </p:spTree>
    <p:extLst>
      <p:ext uri="{BB962C8B-B14F-4D97-AF65-F5344CB8AC3E}">
        <p14:creationId xmlns:p14="http://schemas.microsoft.com/office/powerpoint/2010/main" val="393072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9</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16</a:t>
            </a:fld>
            <a:endParaRPr lang="en-US"/>
          </a:p>
        </p:txBody>
      </p:sp>
    </p:spTree>
    <p:extLst>
      <p:ext uri="{BB962C8B-B14F-4D97-AF65-F5344CB8AC3E}">
        <p14:creationId xmlns:p14="http://schemas.microsoft.com/office/powerpoint/2010/main" val="776520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10/16/2018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23.jpg"/><Relationship Id="rId7" Type="http://schemas.microsoft.com/office/2007/relationships/hdphoto" Target="../media/hdphoto1.wdp"/><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24.jpeg"/><Relationship Id="rId9" Type="http://schemas.openxmlformats.org/officeDocument/2006/relationships/image" Target="../media/image19.emf"/></Relationships>
</file>

<file path=ppt/slides/_rels/slide100.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image" Target="../media/image117.tif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image" Target="../media/image122.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21.png"/><Relationship Id="rId4" Type="http://schemas.openxmlformats.org/officeDocument/2006/relationships/diagramLayout" Target="../diagrams/layout7.xml"/><Relationship Id="rId9" Type="http://schemas.openxmlformats.org/officeDocument/2006/relationships/image" Target="../media/image19.emf"/></Relationships>
</file>

<file path=ppt/slides/_rels/slide107.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109.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2.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3.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11.emf"/><Relationship Id="rId2" Type="http://schemas.openxmlformats.org/officeDocument/2006/relationships/image" Target="../media/image22.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0.png"/></Relationships>
</file>

<file path=ppt/slides/_rels/slide119.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5.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diagramLayout" Target="../diagrams/layout9.xml"/><Relationship Id="rId7" Type="http://schemas.openxmlformats.org/officeDocument/2006/relationships/image" Target="../media/image18.emf"/><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2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28.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5.tif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34.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Layout" Target="../diagrams/layout12.xml"/><Relationship Id="rId7" Type="http://schemas.openxmlformats.org/officeDocument/2006/relationships/image" Target="../media/image147.tiff"/><Relationship Id="rId12" Type="http://schemas.microsoft.com/office/2007/relationships/diagramDrawing" Target="../diagrams/drawing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diagramColors" Target="../diagrams/colors13.xml"/><Relationship Id="rId5" Type="http://schemas.openxmlformats.org/officeDocument/2006/relationships/diagramColors" Target="../diagrams/colors12.xml"/><Relationship Id="rId10" Type="http://schemas.openxmlformats.org/officeDocument/2006/relationships/diagramQuickStyle" Target="../diagrams/quickStyle13.xml"/><Relationship Id="rId4" Type="http://schemas.openxmlformats.org/officeDocument/2006/relationships/diagramQuickStyle" Target="../diagrams/quickStyle12.xml"/><Relationship Id="rId9" Type="http://schemas.openxmlformats.org/officeDocument/2006/relationships/diagramLayout" Target="../diagrams/layout13.xml"/></Relationships>
</file>

<file path=ppt/slides/_rels/slide13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49.png"/><Relationship Id="rId7" Type="http://schemas.openxmlformats.org/officeDocument/2006/relationships/diagramColors" Target="../diagrams/colors14.xml"/><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7.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Layout" Target="../diagrams/layout16.xml"/><Relationship Id="rId7" Type="http://schemas.openxmlformats.org/officeDocument/2006/relationships/image" Target="../media/image151.png"/><Relationship Id="rId12" Type="http://schemas.microsoft.com/office/2007/relationships/diagramDrawing" Target="../diagrams/drawing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openxmlformats.org/officeDocument/2006/relationships/diagramColors" Target="../diagrams/colors17.xml"/><Relationship Id="rId5" Type="http://schemas.openxmlformats.org/officeDocument/2006/relationships/diagramColors" Target="../diagrams/colors16.xml"/><Relationship Id="rId10" Type="http://schemas.openxmlformats.org/officeDocument/2006/relationships/diagramQuickStyle" Target="../diagrams/quickStyle17.xml"/><Relationship Id="rId4" Type="http://schemas.openxmlformats.org/officeDocument/2006/relationships/diagramQuickStyle" Target="../diagrams/quickStyle16.xml"/><Relationship Id="rId9" Type="http://schemas.openxmlformats.org/officeDocument/2006/relationships/diagramLayout" Target="../diagrams/layout17.xml"/></Relationships>
</file>

<file path=ppt/slides/_rels/slide1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5.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5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150.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diagramQuickStyle" Target="../diagrams/quickStyle20.xml"/><Relationship Id="rId18" Type="http://schemas.microsoft.com/office/2007/relationships/hdphoto" Target="../media/hdphoto6.wdp"/><Relationship Id="rId3" Type="http://schemas.openxmlformats.org/officeDocument/2006/relationships/diagramLayout" Target="../diagrams/layout19.xml"/><Relationship Id="rId7" Type="http://schemas.openxmlformats.org/officeDocument/2006/relationships/image" Target="../media/image18.emf"/><Relationship Id="rId12" Type="http://schemas.openxmlformats.org/officeDocument/2006/relationships/diagramLayout" Target="../diagrams/layout20.xml"/><Relationship Id="rId17" Type="http://schemas.openxmlformats.org/officeDocument/2006/relationships/image" Target="../media/image156.png"/><Relationship Id="rId2" Type="http://schemas.openxmlformats.org/officeDocument/2006/relationships/diagramData" Target="../diagrams/data19.xml"/><Relationship Id="rId16" Type="http://schemas.openxmlformats.org/officeDocument/2006/relationships/image" Target="../media/image21.png"/><Relationship Id="rId20" Type="http://schemas.openxmlformats.org/officeDocument/2006/relationships/image" Target="../media/image158.png"/><Relationship Id="rId1" Type="http://schemas.openxmlformats.org/officeDocument/2006/relationships/slideLayout" Target="../slideLayouts/slideLayout2.xml"/><Relationship Id="rId6" Type="http://schemas.microsoft.com/office/2007/relationships/diagramDrawing" Target="../diagrams/drawing19.xml"/><Relationship Id="rId11" Type="http://schemas.openxmlformats.org/officeDocument/2006/relationships/diagramData" Target="../diagrams/data20.xml"/><Relationship Id="rId5" Type="http://schemas.openxmlformats.org/officeDocument/2006/relationships/diagramColors" Target="../diagrams/colors19.xml"/><Relationship Id="rId15" Type="http://schemas.microsoft.com/office/2007/relationships/diagramDrawing" Target="../diagrams/drawing20.xml"/><Relationship Id="rId10" Type="http://schemas.openxmlformats.org/officeDocument/2006/relationships/image" Target="../media/image11.emf"/><Relationship Id="rId19" Type="http://schemas.openxmlformats.org/officeDocument/2006/relationships/image" Target="../media/image157.png"/><Relationship Id="rId4" Type="http://schemas.openxmlformats.org/officeDocument/2006/relationships/diagramQuickStyle" Target="../diagrams/quickStyle19.xml"/><Relationship Id="rId9" Type="http://schemas.openxmlformats.org/officeDocument/2006/relationships/image" Target="../media/image20.png"/><Relationship Id="rId14" Type="http://schemas.openxmlformats.org/officeDocument/2006/relationships/diagramColors" Target="../diagrams/colors2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1.tiff"/></Relationships>
</file>

<file path=ppt/slides/_rels/slide1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2.jpe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29.png"/><Relationship Id="rId5" Type="http://schemas.openxmlformats.org/officeDocument/2006/relationships/diagramQuickStyle" Target="../diagrams/quickStyle3.xml"/><Relationship Id="rId10" Type="http://schemas.openxmlformats.org/officeDocument/2006/relationships/image" Target="../media/image28.png"/><Relationship Id="rId4" Type="http://schemas.openxmlformats.org/officeDocument/2006/relationships/diagramLayout" Target="../diagrams/layout3.xml"/><Relationship Id="rId9" Type="http://schemas.openxmlformats.org/officeDocument/2006/relationships/image" Target="../media/image27.png"/></Relationships>
</file>

<file path=ppt/slides/_rels/slide150.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166.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5.png"/><Relationship Id="rId5" Type="http://schemas.microsoft.com/office/2007/relationships/hdphoto" Target="../media/hdphoto8.wdp"/><Relationship Id="rId10" Type="http://schemas.openxmlformats.org/officeDocument/2006/relationships/image" Target="../media/image167.jpeg"/><Relationship Id="rId4" Type="http://schemas.openxmlformats.org/officeDocument/2006/relationships/image" Target="../media/image164.png"/><Relationship Id="rId9" Type="http://schemas.microsoft.com/office/2007/relationships/hdphoto" Target="../media/hdphoto10.wdp"/></Relationships>
</file>

<file path=ppt/slides/_rels/slide1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1.emf"/><Relationship Id="rId4" Type="http://schemas.openxmlformats.org/officeDocument/2006/relationships/image" Target="../media/image35.tiff"/></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22.jp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23.jpg"/></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hdphoto" Target="../media/hdphoto1.wdp"/><Relationship Id="rId5" Type="http://schemas.openxmlformats.org/officeDocument/2006/relationships/diagramColors" Target="../diagrams/colors6.xml"/><Relationship Id="rId10" Type="http://schemas.openxmlformats.org/officeDocument/2006/relationships/image" Target="../media/image9.png"/><Relationship Id="rId4" Type="http://schemas.openxmlformats.org/officeDocument/2006/relationships/diagramQuickStyle" Target="../diagrams/quickStyle6.xml"/><Relationship Id="rId9" Type="http://schemas.openxmlformats.org/officeDocument/2006/relationships/image" Target="../media/image55.tiff"/></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tif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0.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diagramLayout" Target="../diagrams/layout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Data" Target="../diagrams/data2.xml"/><Relationship Id="rId17" Type="http://schemas.openxmlformats.org/officeDocument/2006/relationships/image" Target="../media/image21.png"/><Relationship Id="rId2" Type="http://schemas.openxmlformats.org/officeDocument/2006/relationships/notesSlide" Target="../notesSlides/notesSlide8.xml"/><Relationship Id="rId16" Type="http://schemas.microsoft.com/office/2007/relationships/diagramDrawing" Target="../diagrams/drawing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1.emf"/><Relationship Id="rId5" Type="http://schemas.openxmlformats.org/officeDocument/2006/relationships/diagramQuickStyle" Target="../diagrams/quickStyle1.xml"/><Relationship Id="rId15" Type="http://schemas.openxmlformats.org/officeDocument/2006/relationships/diagramColors" Target="../diagrams/colors2.xml"/><Relationship Id="rId10" Type="http://schemas.openxmlformats.org/officeDocument/2006/relationships/image" Target="../media/image20.png"/><Relationship Id="rId4" Type="http://schemas.openxmlformats.org/officeDocument/2006/relationships/diagramLayout" Target="../diagrams/layout1.xml"/><Relationship Id="rId9" Type="http://schemas.openxmlformats.org/officeDocument/2006/relationships/image" Target="../media/image19.emf"/><Relationship Id="rId1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0.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5996102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13" name="TextBox 12">
            <a:extLst>
              <a:ext uri="{FF2B5EF4-FFF2-40B4-BE49-F238E27FC236}">
                <a16:creationId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a:t>
            </a:r>
          </a:p>
          <a:p>
            <a:pPr marL="566738" algn="ctr">
              <a:tabLst>
                <a:tab pos="11366500" algn="l"/>
              </a:tabLst>
            </a:pPr>
            <a:r>
              <a:rPr lang="en-US" sz="4800" dirty="0">
                <a:solidFill>
                  <a:schemeClr val="tx1"/>
                </a:solidFill>
              </a:rPr>
              <a:t>Diapause genotype (diapause length) directionally associated with nutrition storage in preparation for diapause</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a:solidFill>
                  <a:schemeClr val="tx1"/>
                </a:solidFill>
              </a:rPr>
              <a:t>Are diapause larvae bigger?</a:t>
            </a:r>
          </a:p>
          <a:p>
            <a:pPr marL="1309688" indent="-742950" algn="ctr">
              <a:lnSpc>
                <a:spcPct val="150000"/>
              </a:lnSpc>
              <a:buFont typeface="+mj-lt"/>
              <a:buAutoNum type="arabicPeriod"/>
              <a:tabLst>
                <a:tab pos="11366500" algn="l"/>
              </a:tabLst>
            </a:pPr>
            <a:r>
              <a:rPr lang="en-US" sz="4000" dirty="0">
                <a:solidFill>
                  <a:schemeClr val="tx1"/>
                </a:solidFill>
              </a:rPr>
              <a:t>Are diapause larvae fatter?</a:t>
            </a:r>
          </a:p>
          <a:p>
            <a:pPr marL="1309688" indent="-742950" algn="ctr">
              <a:lnSpc>
                <a:spcPct val="150000"/>
              </a:lnSpc>
              <a:buFont typeface="+mj-lt"/>
              <a:buAutoNum type="arabicPeriod"/>
              <a:tabLst>
                <a:tab pos="11366500" algn="l"/>
              </a:tabLst>
            </a:pPr>
            <a:r>
              <a:rPr lang="en-US" sz="4000" dirty="0">
                <a:solidFill>
                  <a:schemeClr val="tx1"/>
                </a:solidFill>
              </a:rPr>
              <a:t>How can I diagnose diapause?</a:t>
            </a: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diapause onset look like?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1997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Developmental arrest</a:t>
            </a:r>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id="{4387E65F-C676-4C68-BE73-12A020E89F13}"/>
              </a:ext>
            </a:extLst>
          </p:cNvPr>
          <p:cNvGraphicFramePr>
            <a:graphicFrameLocks noGrp="1"/>
          </p:cNvGraphicFramePr>
          <p:nvPr>
            <p:extLst>
              <p:ext uri="{D42A27DB-BD31-4B8C-83A1-F6EECF244321}">
                <p14:modId xmlns:p14="http://schemas.microsoft.com/office/powerpoint/2010/main" val="1106326890"/>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a16="http://schemas.microsoft.com/office/drawing/2014/main" val="1718581615"/>
                    </a:ext>
                  </a:extLst>
                </a:gridCol>
                <a:gridCol w="2814769">
                  <a:extLst>
                    <a:ext uri="{9D8B030D-6E8A-4147-A177-3AD203B41FA5}">
                      <a16:colId xmlns:a16="http://schemas.microsoft.com/office/drawing/2014/main"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Eric</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long does programming last?</a:t>
            </a:r>
          </a:p>
        </p:txBody>
      </p:sp>
      <p:pic>
        <p:nvPicPr>
          <p:cNvPr id="4"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a16="http://schemas.microsoft.com/office/drawing/2014/main"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sp>
        <p:nvSpPr>
          <p:cNvPr id="7" name="Rectangle 6">
            <a:extLst>
              <a:ext uri="{FF2B5EF4-FFF2-40B4-BE49-F238E27FC236}">
                <a16:creationId xmlns:a16="http://schemas.microsoft.com/office/drawing/2014/main" id="{5E4A3312-F30B-4F76-82AA-8AFD06DDC6B2}"/>
              </a:ext>
            </a:extLst>
          </p:cNvPr>
          <p:cNvSpPr/>
          <p:nvPr/>
        </p:nvSpPr>
        <p:spPr>
          <a:xfrm>
            <a:off x="529838" y="2816535"/>
            <a:ext cx="1579676" cy="634230"/>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solidFill>
                  <a:schemeClr val="bg1"/>
                </a:solidFill>
                <a:cs typeface="Calibri"/>
              </a:rPr>
              <a:t>Diapause</a:t>
            </a:r>
          </a:p>
        </p:txBody>
      </p:sp>
      <p:pic>
        <p:nvPicPr>
          <p:cNvPr id="8" name="Picture 7"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a16="http://schemas.microsoft.com/office/drawing/2014/main"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a16="http://schemas.microsoft.com/office/drawing/2014/main"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Diapause</a:t>
              </a:r>
            </a:p>
          </p:txBody>
        </p:sp>
      </p:grpSp>
      <p:pic>
        <p:nvPicPr>
          <p:cNvPr id="21" name="Picture 20"/>
          <p:cNvPicPr>
            <a:picLocks noChangeAspect="1"/>
          </p:cNvPicPr>
          <p:nvPr/>
        </p:nvPicPr>
        <p:blipFill>
          <a:blip r:embed="rId4"/>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Not in Diapause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519090860"/>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2065" y="4695024"/>
            <a:ext cx="1547825" cy="1107592"/>
          </a:xfrm>
          <a:prstGeom prst="rect">
            <a:avLst/>
          </a:prstGeom>
        </p:spPr>
      </p:pic>
      <p:sp>
        <p:nvSpPr>
          <p:cNvPr id="8" name="Rectangle 7">
            <a:extLst>
              <a:ext uri="{FF2B5EF4-FFF2-40B4-BE49-F238E27FC236}">
                <a16:creationId xmlns:a16="http://schemas.microsoft.com/office/drawing/2014/main" id="{D8656982-5B13-4EB8-BBC5-21642C649F27}"/>
              </a:ext>
            </a:extLst>
          </p:cNvPr>
          <p:cNvSpPr/>
          <p:nvPr/>
        </p:nvSpPr>
        <p:spPr>
          <a:xfrm rot="16036543">
            <a:off x="9028293" y="839996"/>
            <a:ext cx="1430645" cy="1308699"/>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629998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Tree>
    <p:extLst>
      <p:ext uri="{BB962C8B-B14F-4D97-AF65-F5344CB8AC3E}">
        <p14:creationId xmlns:p14="http://schemas.microsoft.com/office/powerpoint/2010/main" val="160342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Developmental arrest</a:t>
            </a:r>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Diapause with Metabolic Activity</a:t>
            </a:r>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51065" y="344455"/>
            <a:ext cx="10026338" cy="6187683"/>
          </a:xfrm>
          <a:prstGeom prst="rect">
            <a:avLst/>
          </a:prstGeom>
        </p:spPr>
      </p:pic>
      <p:cxnSp>
        <p:nvCxnSpPr>
          <p:cNvPr id="12" name="Straight Arrow Connector 11"/>
          <p:cNvCxnSpPr/>
          <p:nvPr/>
        </p:nvCxnSpPr>
        <p:spPr>
          <a:xfrm>
            <a:off x="2468479" y="1070804"/>
            <a:ext cx="811765" cy="32435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p:nvPr/>
        </p:nvCxnSpPr>
        <p:spPr>
          <a:xfrm>
            <a:off x="2509699" y="1872103"/>
            <a:ext cx="811765" cy="32435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E7E3B844-2012-4A57-A751-303A46516047}"/>
              </a:ext>
            </a:extLst>
          </p:cNvPr>
          <p:cNvSpPr/>
          <p:nvPr/>
        </p:nvSpPr>
        <p:spPr>
          <a:xfrm>
            <a:off x="1551065" y="2606040"/>
            <a:ext cx="305167"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Mass (g)</a:t>
            </a:r>
          </a:p>
        </p:txBody>
      </p:sp>
    </p:spTree>
    <p:extLst>
      <p:ext uri="{BB962C8B-B14F-4D97-AF65-F5344CB8AC3E}">
        <p14:creationId xmlns:p14="http://schemas.microsoft.com/office/powerpoint/2010/main" val="129511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297" b="771"/>
          <a:stretch/>
        </p:blipFill>
        <p:spPr>
          <a:xfrm>
            <a:off x="1741839" y="1271017"/>
            <a:ext cx="9741525" cy="5586984"/>
          </a:xfrm>
          <a:prstGeom prst="rect">
            <a:avLst/>
          </a:prstGeom>
        </p:spPr>
      </p:pic>
      <p:cxnSp>
        <p:nvCxnSpPr>
          <p:cNvPr id="3" name="Straight Arrow Connector 2"/>
          <p:cNvCxnSpPr/>
          <p:nvPr/>
        </p:nvCxnSpPr>
        <p:spPr>
          <a:xfrm>
            <a:off x="2544873" y="2928551"/>
            <a:ext cx="902043" cy="100089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nvGrpSpPr>
          <p:cNvPr id="5" name="Group 4">
            <a:extLst>
              <a:ext uri="{FF2B5EF4-FFF2-40B4-BE49-F238E27FC236}">
                <a16:creationId xmlns:a16="http://schemas.microsoft.com/office/drawing/2014/main" id="{B855BB75-B214-4DA0-9FE1-B83A8D69E2FA}"/>
              </a:ext>
            </a:extLst>
          </p:cNvPr>
          <p:cNvGrpSpPr/>
          <p:nvPr/>
        </p:nvGrpSpPr>
        <p:grpSpPr>
          <a:xfrm>
            <a:off x="3456848" y="1620414"/>
            <a:ext cx="5019640" cy="4346025"/>
            <a:chOff x="5918200" y="1600203"/>
            <a:chExt cx="2171700" cy="2892287"/>
          </a:xfrm>
        </p:grpSpPr>
        <p:pic>
          <p:nvPicPr>
            <p:cNvPr id="6" name="Picture 5">
              <a:extLst>
                <a:ext uri="{FF2B5EF4-FFF2-40B4-BE49-F238E27FC236}">
                  <a16:creationId xmlns:a16="http://schemas.microsoft.com/office/drawing/2014/main" id="{15B8B057-ED3A-43CE-9AE1-7380294307FA}"/>
                </a:ext>
              </a:extLst>
            </p:cNvPr>
            <p:cNvPicPr>
              <a:picLocks noChangeAspect="1"/>
            </p:cNvPicPr>
            <p:nvPr/>
          </p:nvPicPr>
          <p:blipFill>
            <a:blip r:embed="rId3"/>
            <a:stretch>
              <a:fillRect/>
            </a:stretch>
          </p:blipFill>
          <p:spPr>
            <a:xfrm>
              <a:off x="5918200" y="1600203"/>
              <a:ext cx="2167403" cy="2892287"/>
            </a:xfrm>
            <a:prstGeom prst="ellipse">
              <a:avLst/>
            </a:prstGeom>
          </p:spPr>
        </p:pic>
        <p:sp>
          <p:nvSpPr>
            <p:cNvPr id="7" name="&quot;No&quot; Symbol 5">
              <a:extLst>
                <a:ext uri="{FF2B5EF4-FFF2-40B4-BE49-F238E27FC236}">
                  <a16:creationId xmlns:a16="http://schemas.microsoft.com/office/drawing/2014/main" id="{470ED16A-1741-4000-B8FD-9B062D259A5F}"/>
                </a:ext>
              </a:extLst>
            </p:cNvPr>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itle 1">
            <a:extLst>
              <a:ext uri="{FF2B5EF4-FFF2-40B4-BE49-F238E27FC236}">
                <a16:creationId xmlns:a16="http://schemas.microsoft.com/office/drawing/2014/main" id="{E0BFAA79-F031-4E5F-9C1D-05AEFB7A248D}"/>
              </a:ext>
            </a:extLst>
          </p:cNvPr>
          <p:cNvSpPr txBox="1">
            <a:spLocks/>
          </p:cNvSpPr>
          <p:nvPr/>
        </p:nvSpPr>
        <p:spPr>
          <a:xfrm>
            <a:off x="609600" y="274638"/>
            <a:ext cx="109728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Metabolic rate between larvae is NOT different</a:t>
            </a:r>
          </a:p>
        </p:txBody>
      </p:sp>
      <p:sp>
        <p:nvSpPr>
          <p:cNvPr id="2" name="Rectangle 1">
            <a:extLst>
              <a:ext uri="{FF2B5EF4-FFF2-40B4-BE49-F238E27FC236}">
                <a16:creationId xmlns:a16="http://schemas.microsoft.com/office/drawing/2014/main" id="{8B993954-11E7-43E3-90FC-B1BF216696E5}"/>
              </a:ext>
            </a:extLst>
          </p:cNvPr>
          <p:cNvSpPr/>
          <p:nvPr/>
        </p:nvSpPr>
        <p:spPr>
          <a:xfrm>
            <a:off x="9445752" y="3310128"/>
            <a:ext cx="735813" cy="2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24329FE-2F54-4F62-83CB-ECA396D4B763}"/>
              </a:ext>
            </a:extLst>
          </p:cNvPr>
          <p:cNvSpPr/>
          <p:nvPr/>
        </p:nvSpPr>
        <p:spPr>
          <a:xfrm>
            <a:off x="1575610" y="1639497"/>
            <a:ext cx="484632" cy="431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CO</a:t>
            </a:r>
            <a:r>
              <a:rPr lang="en-US" sz="2400" baseline="-25000" dirty="0">
                <a:solidFill>
                  <a:schemeClr val="tx1"/>
                </a:solidFill>
              </a:rPr>
              <a:t>2</a:t>
            </a:r>
            <a:r>
              <a:rPr lang="en-US" sz="2400" dirty="0">
                <a:solidFill>
                  <a:schemeClr val="tx1"/>
                </a:solidFill>
              </a:rPr>
              <a:t> Production (µg/min/g)</a:t>
            </a:r>
          </a:p>
        </p:txBody>
      </p:sp>
    </p:spTree>
    <p:extLst>
      <p:ext uri="{BB962C8B-B14F-4D97-AF65-F5344CB8AC3E}">
        <p14:creationId xmlns:p14="http://schemas.microsoft.com/office/powerpoint/2010/main" val="194934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Developmental arrest</a:t>
            </a:r>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36219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1717" r="9953"/>
          <a:stretch/>
        </p:blipFill>
        <p:spPr>
          <a:xfrm>
            <a:off x="4900000" y="2043067"/>
            <a:ext cx="7129956" cy="4582616"/>
          </a:xfrm>
          <a:prstGeom prst="rect">
            <a:avLst/>
          </a:prstGeom>
        </p:spPr>
      </p:pic>
      <p:pic>
        <p:nvPicPr>
          <p:cNvPr id="11" name="Picture 10"/>
          <p:cNvPicPr>
            <a:picLocks noChangeAspect="1"/>
          </p:cNvPicPr>
          <p:nvPr/>
        </p:nvPicPr>
        <p:blipFill rotWithShape="1">
          <a:blip r:embed="rId3"/>
          <a:srcRect l="23834" r="26025"/>
          <a:stretch/>
        </p:blipFill>
        <p:spPr>
          <a:xfrm>
            <a:off x="191563" y="971430"/>
            <a:ext cx="1910526" cy="2143273"/>
          </a:xfrm>
          <a:prstGeom prst="rect">
            <a:avLst/>
          </a:prstGeom>
        </p:spPr>
      </p:pic>
      <p:sp>
        <p:nvSpPr>
          <p:cNvPr id="2" name="Title 1"/>
          <p:cNvSpPr>
            <a:spLocks noGrp="1"/>
          </p:cNvSpPr>
          <p:nvPr>
            <p:ph type="title"/>
          </p:nvPr>
        </p:nvSpPr>
        <p:spPr/>
        <p:txBody>
          <a:bodyPr>
            <a:normAutofit/>
          </a:bodyPr>
          <a:lstStyle/>
          <a:p>
            <a:r>
              <a:rPr lang="en-US" dirty="0"/>
              <a:t>When Does Wandering Begin?</a:t>
            </a:r>
          </a:p>
        </p:txBody>
      </p:sp>
      <p:sp>
        <p:nvSpPr>
          <p:cNvPr id="12" name="TextBox 11"/>
          <p:cNvSpPr txBox="1"/>
          <p:nvPr/>
        </p:nvSpPr>
        <p:spPr>
          <a:xfrm>
            <a:off x="1514738" y="2780189"/>
            <a:ext cx="2925064" cy="830997"/>
          </a:xfrm>
          <a:prstGeom prst="rect">
            <a:avLst/>
          </a:prstGeom>
          <a:noFill/>
        </p:spPr>
        <p:txBody>
          <a:bodyPr wrap="square" rtlCol="0">
            <a:spAutoFit/>
          </a:bodyPr>
          <a:lstStyle/>
          <a:p>
            <a:r>
              <a:rPr lang="en-US" sz="2400" b="1" dirty="0"/>
              <a:t>Daily </a:t>
            </a:r>
            <a:r>
              <a:rPr lang="en-US" sz="2400" b="1" dirty="0" err="1"/>
              <a:t>obsevations</a:t>
            </a:r>
            <a:r>
              <a:rPr lang="en-US" sz="2400" b="1" dirty="0"/>
              <a:t>:</a:t>
            </a:r>
            <a:endParaRPr lang="en-US" sz="2400" dirty="0"/>
          </a:p>
          <a:p>
            <a:r>
              <a:rPr lang="en-US" sz="2400" dirty="0"/>
              <a:t>30 mins with no food</a:t>
            </a:r>
          </a:p>
        </p:txBody>
      </p:sp>
      <p:pic>
        <p:nvPicPr>
          <p:cNvPr id="10" name="Picture 9"/>
          <p:cNvPicPr>
            <a:picLocks noChangeAspect="1"/>
          </p:cNvPicPr>
          <p:nvPr/>
        </p:nvPicPr>
        <p:blipFill>
          <a:blip r:embed="rId4"/>
          <a:stretch>
            <a:fillRect/>
          </a:stretch>
        </p:blipFill>
        <p:spPr>
          <a:xfrm>
            <a:off x="586425" y="3611186"/>
            <a:ext cx="3849028" cy="2572991"/>
          </a:xfrm>
          <a:prstGeom prst="rect">
            <a:avLst/>
          </a:prstGeom>
        </p:spPr>
      </p:pic>
      <p:sp>
        <p:nvSpPr>
          <p:cNvPr id="16" name="Rectangle 15">
            <a:extLst>
              <a:ext uri="{FF2B5EF4-FFF2-40B4-BE49-F238E27FC236}">
                <a16:creationId xmlns:a16="http://schemas.microsoft.com/office/drawing/2014/main" id="{61FBDA45-0A56-48FE-AB7F-1FFDA45A2CE1}"/>
              </a:ext>
            </a:extLst>
          </p:cNvPr>
          <p:cNvSpPr/>
          <p:nvPr/>
        </p:nvSpPr>
        <p:spPr>
          <a:xfrm>
            <a:off x="5421760" y="1733941"/>
            <a:ext cx="3247678"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7" name="Rectangle 16">
            <a:extLst>
              <a:ext uri="{FF2B5EF4-FFF2-40B4-BE49-F238E27FC236}">
                <a16:creationId xmlns:a16="http://schemas.microsoft.com/office/drawing/2014/main" id="{2936C5C8-6DE2-4509-98E2-4C16BF6BEF22}"/>
              </a:ext>
            </a:extLst>
          </p:cNvPr>
          <p:cNvSpPr/>
          <p:nvPr/>
        </p:nvSpPr>
        <p:spPr>
          <a:xfrm>
            <a:off x="8657865" y="1733941"/>
            <a:ext cx="3302642"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2" name="TextBox 21">
            <a:extLst>
              <a:ext uri="{FF2B5EF4-FFF2-40B4-BE49-F238E27FC236}">
                <a16:creationId xmlns:a16="http://schemas.microsoft.com/office/drawing/2014/main" id="{B402D72A-FE37-4337-9A98-D5266F265941}"/>
              </a:ext>
            </a:extLst>
          </p:cNvPr>
          <p:cNvSpPr txBox="1"/>
          <p:nvPr/>
        </p:nvSpPr>
        <p:spPr>
          <a:xfrm>
            <a:off x="6843514" y="3611186"/>
            <a:ext cx="389850" cy="584775"/>
          </a:xfrm>
          <a:prstGeom prst="rect">
            <a:avLst/>
          </a:prstGeom>
          <a:noFill/>
        </p:spPr>
        <p:txBody>
          <a:bodyPr wrap="none" rtlCol="0">
            <a:spAutoFit/>
          </a:bodyPr>
          <a:lstStyle/>
          <a:p>
            <a:r>
              <a:rPr lang="en-US" sz="3200"/>
              <a:t>*</a:t>
            </a:r>
            <a:endParaRPr lang="en-US" sz="3200" dirty="0"/>
          </a:p>
        </p:txBody>
      </p:sp>
      <p:sp>
        <p:nvSpPr>
          <p:cNvPr id="27" name="Rectangle 26">
            <a:extLst>
              <a:ext uri="{FF2B5EF4-FFF2-40B4-BE49-F238E27FC236}">
                <a16:creationId xmlns:a16="http://schemas.microsoft.com/office/drawing/2014/main" id="{5C914838-0106-46D6-B8BB-D3641A84E01D}"/>
              </a:ext>
            </a:extLst>
          </p:cNvPr>
          <p:cNvSpPr/>
          <p:nvPr/>
        </p:nvSpPr>
        <p:spPr>
          <a:xfrm>
            <a:off x="8669439" y="2043066"/>
            <a:ext cx="3291068" cy="405681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8" name="Rectangle 27">
            <a:extLst>
              <a:ext uri="{FF2B5EF4-FFF2-40B4-BE49-F238E27FC236}">
                <a16:creationId xmlns:a16="http://schemas.microsoft.com/office/drawing/2014/main" id="{5C914838-0106-46D6-B8BB-D3641A84E01D}"/>
              </a:ext>
            </a:extLst>
          </p:cNvPr>
          <p:cNvSpPr/>
          <p:nvPr/>
        </p:nvSpPr>
        <p:spPr>
          <a:xfrm>
            <a:off x="5421760" y="2069120"/>
            <a:ext cx="3247678" cy="405681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594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p:bldP spid="27"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of </a:t>
            </a:r>
            <a:r>
              <a:rPr lang="en-US" dirty="0" err="1"/>
              <a:t>Frass</a:t>
            </a:r>
            <a:r>
              <a:rPr lang="en-US" dirty="0"/>
              <a:t> Production = Diapause Onset</a:t>
            </a:r>
          </a:p>
        </p:txBody>
      </p:sp>
      <p:sp>
        <p:nvSpPr>
          <p:cNvPr id="3" name="Content Placeholder 2"/>
          <p:cNvSpPr>
            <a:spLocks noGrp="1"/>
          </p:cNvSpPr>
          <p:nvPr>
            <p:ph idx="1"/>
          </p:nvPr>
        </p:nvSpPr>
        <p:spPr>
          <a:xfrm>
            <a:off x="609600" y="1600203"/>
            <a:ext cx="4445000" cy="4525963"/>
          </a:xfrm>
        </p:spPr>
        <p:txBody>
          <a:bodyPr>
            <a:normAutofit lnSpcReduction="10000"/>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Diapause diagnosis using wandering assay </a:t>
            </a:r>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913" b="9495"/>
          <a:stretch/>
        </p:blipFill>
        <p:spPr>
          <a:xfrm>
            <a:off x="2073165" y="1266779"/>
            <a:ext cx="8631102" cy="4965468"/>
          </a:xfrm>
          <a:prstGeom prst="rect">
            <a:avLst/>
          </a:prstGeom>
        </p:spPr>
      </p:pic>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5" name="Rectangle 14">
            <a:extLst>
              <a:ext uri="{FF2B5EF4-FFF2-40B4-BE49-F238E27FC236}">
                <a16:creationId xmlns:a16="http://schemas.microsoft.com/office/drawing/2014/main" id="{555C6D8D-33E7-4C1B-A005-2D69DE284F8E}"/>
              </a:ext>
            </a:extLst>
          </p:cNvPr>
          <p:cNvSpPr/>
          <p:nvPr/>
        </p:nvSpPr>
        <p:spPr>
          <a:xfrm>
            <a:off x="2581379" y="1266779"/>
            <a:ext cx="8122888"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2933" t="12955" r="11396" b="8942"/>
          <a:stretch/>
        </p:blipFill>
        <p:spPr>
          <a:xfrm>
            <a:off x="1315813" y="1849957"/>
            <a:ext cx="7616141" cy="4285030"/>
          </a:xfrm>
          <a:prstGeom prst="rect">
            <a:avLst/>
          </a:prstGeom>
        </p:spPr>
      </p:pic>
      <p:sp>
        <p:nvSpPr>
          <p:cNvPr id="5" name="Rectangle 4"/>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TextBox 5"/>
          <p:cNvSpPr txBox="1"/>
          <p:nvPr/>
        </p:nvSpPr>
        <p:spPr>
          <a:xfrm>
            <a:off x="2455918" y="1849957"/>
            <a:ext cx="311304" cy="400110"/>
          </a:xfrm>
          <a:prstGeom prst="rect">
            <a:avLst/>
          </a:prstGeom>
          <a:noFill/>
        </p:spPr>
        <p:txBody>
          <a:bodyPr wrap="none" rtlCol="0">
            <a:spAutoFit/>
          </a:bodyPr>
          <a:lstStyle/>
          <a:p>
            <a:r>
              <a:rPr lang="en-US" sz="2000" b="1"/>
              <a:t>a</a:t>
            </a:r>
          </a:p>
        </p:txBody>
      </p:sp>
      <p:sp>
        <p:nvSpPr>
          <p:cNvPr id="7" name="TextBox 6"/>
          <p:cNvSpPr txBox="1"/>
          <p:nvPr/>
        </p:nvSpPr>
        <p:spPr>
          <a:xfrm>
            <a:off x="4134248" y="2152066"/>
            <a:ext cx="311304" cy="400110"/>
          </a:xfrm>
          <a:prstGeom prst="rect">
            <a:avLst/>
          </a:prstGeom>
          <a:noFill/>
        </p:spPr>
        <p:txBody>
          <a:bodyPr wrap="none" rtlCol="0">
            <a:spAutoFit/>
          </a:bodyPr>
          <a:lstStyle/>
          <a:p>
            <a:r>
              <a:rPr lang="en-US" sz="2000" b="1"/>
              <a:t>a</a:t>
            </a:r>
          </a:p>
        </p:txBody>
      </p:sp>
      <p:sp>
        <p:nvSpPr>
          <p:cNvPr id="8" name="TextBox 7"/>
          <p:cNvSpPr txBox="1"/>
          <p:nvPr/>
        </p:nvSpPr>
        <p:spPr>
          <a:xfrm>
            <a:off x="6045999" y="3164489"/>
            <a:ext cx="322524" cy="400110"/>
          </a:xfrm>
          <a:prstGeom prst="rect">
            <a:avLst/>
          </a:prstGeom>
          <a:noFill/>
        </p:spPr>
        <p:txBody>
          <a:bodyPr wrap="none" rtlCol="0">
            <a:spAutoFit/>
          </a:bodyPr>
          <a:lstStyle/>
          <a:p>
            <a:r>
              <a:rPr lang="en-US" sz="2000" b="1"/>
              <a:t>b</a:t>
            </a:r>
          </a:p>
        </p:txBody>
      </p:sp>
      <p:sp>
        <p:nvSpPr>
          <p:cNvPr id="9" name="TextBox 8"/>
          <p:cNvSpPr txBox="1"/>
          <p:nvPr/>
        </p:nvSpPr>
        <p:spPr>
          <a:xfrm>
            <a:off x="7631732" y="2709580"/>
            <a:ext cx="322524" cy="400110"/>
          </a:xfrm>
          <a:prstGeom prst="rect">
            <a:avLst/>
          </a:prstGeom>
          <a:noFill/>
        </p:spPr>
        <p:txBody>
          <a:bodyPr wrap="none" rtlCol="0">
            <a:spAutoFit/>
          </a:bodyPr>
          <a:lstStyle/>
          <a:p>
            <a:r>
              <a:rPr lang="en-US" sz="2000" b="1" dirty="0"/>
              <a:t>b</a:t>
            </a:r>
          </a:p>
        </p:txBody>
      </p:sp>
      <p:sp>
        <p:nvSpPr>
          <p:cNvPr id="10" name="Rectangle 9">
            <a:extLst>
              <a:ext uri="{FF2B5EF4-FFF2-40B4-BE49-F238E27FC236}">
                <a16:creationId xmlns:a16="http://schemas.microsoft.com/office/drawing/2014/main" id="{61FBDA45-0A56-48FE-AB7F-1FFDA45A2CE1}"/>
              </a:ext>
            </a:extLst>
          </p:cNvPr>
          <p:cNvSpPr/>
          <p:nvPr/>
        </p:nvSpPr>
        <p:spPr>
          <a:xfrm>
            <a:off x="1922347" y="1495716"/>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1" name="Rectangle 10">
            <a:extLst>
              <a:ext uri="{FF2B5EF4-FFF2-40B4-BE49-F238E27FC236}">
                <a16:creationId xmlns:a16="http://schemas.microsoft.com/office/drawing/2014/main" id="{8BC9FCBD-3D2D-4B72-9C81-E488F3969D59}"/>
              </a:ext>
            </a:extLst>
          </p:cNvPr>
          <p:cNvSpPr/>
          <p:nvPr/>
        </p:nvSpPr>
        <p:spPr>
          <a:xfrm>
            <a:off x="1922347" y="1815232"/>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36C5C8-6DE2-4509-98E2-4C16BF6BEF22}"/>
              </a:ext>
            </a:extLst>
          </p:cNvPr>
          <p:cNvSpPr/>
          <p:nvPr/>
        </p:nvSpPr>
        <p:spPr>
          <a:xfrm>
            <a:off x="5468358" y="1495716"/>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3" name="Rectangle 12"/>
          <p:cNvSpPr/>
          <p:nvPr/>
        </p:nvSpPr>
        <p:spPr>
          <a:xfrm>
            <a:off x="596162" y="2675853"/>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4" name="Rectangle 13"/>
          <p:cNvSpPr/>
          <p:nvPr/>
        </p:nvSpPr>
        <p:spPr>
          <a:xfrm>
            <a:off x="1655557" y="6117379"/>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5" name="Rectangle 14"/>
          <p:cNvSpPr/>
          <p:nvPr/>
        </p:nvSpPr>
        <p:spPr>
          <a:xfrm>
            <a:off x="5059198" y="6093397"/>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a:extLst>
              <a:ext uri="{FF2B5EF4-FFF2-40B4-BE49-F238E27FC236}">
                <a16:creationId xmlns:a16="http://schemas.microsoft.com/office/drawing/2014/main" id="{3E4EFF3D-1ED6-4A9E-834B-3F4D58AD1F8D}"/>
              </a:ext>
            </a:extLst>
          </p:cNvPr>
          <p:cNvSpPr/>
          <p:nvPr/>
        </p:nvSpPr>
        <p:spPr>
          <a:xfrm>
            <a:off x="5466831" y="1825623"/>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355017" y="3510841"/>
            <a:ext cx="753979" cy="176463"/>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6" y="3943978"/>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269416" y="3392933"/>
            <a:ext cx="1919115" cy="400110"/>
          </a:xfrm>
          <a:prstGeom prst="rect">
            <a:avLst/>
          </a:prstGeom>
          <a:noFill/>
        </p:spPr>
        <p:txBody>
          <a:bodyPr wrap="none" rtlCol="0">
            <a:spAutoFit/>
          </a:bodyPr>
          <a:lstStyle/>
          <a:p>
            <a:r>
              <a:rPr lang="en-US" sz="2000" b="1" dirty="0"/>
              <a:t>Short Genotype</a:t>
            </a:r>
          </a:p>
        </p:txBody>
      </p:sp>
      <p:sp>
        <p:nvSpPr>
          <p:cNvPr id="20" name="TextBox 19"/>
          <p:cNvSpPr txBox="1"/>
          <p:nvPr/>
        </p:nvSpPr>
        <p:spPr>
          <a:xfrm>
            <a:off x="10269414" y="3839523"/>
            <a:ext cx="1795684" cy="400110"/>
          </a:xfrm>
          <a:prstGeom prst="rect">
            <a:avLst/>
          </a:prstGeom>
          <a:noFill/>
        </p:spPr>
        <p:txBody>
          <a:bodyPr wrap="none" rtlCol="0">
            <a:spAutoFit/>
          </a:bodyPr>
          <a:lstStyle/>
          <a:p>
            <a:r>
              <a:rPr lang="en-US" sz="2000" b="1" dirty="0"/>
              <a:t>Long Genotype</a:t>
            </a:r>
          </a:p>
        </p:txBody>
      </p:sp>
    </p:spTree>
    <p:extLst>
      <p:ext uri="{BB962C8B-B14F-4D97-AF65-F5344CB8AC3E}">
        <p14:creationId xmlns:p14="http://schemas.microsoft.com/office/powerpoint/2010/main" val="982465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37908D7-9AAD-4912-ACF8-AE974CA0D79B}"/>
              </a:ext>
            </a:extLst>
          </p:cNvPr>
          <p:cNvGraphicFramePr/>
          <p:nvPr>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1258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57131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7" name="Rectangle 6"/>
          <p:cNvSpPr/>
          <p:nvPr/>
        </p:nvSpPr>
        <p:spPr>
          <a:xfrm>
            <a:off x="455332" y="3386136"/>
            <a:ext cx="3328988" cy="28575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a:t>Lipid Accumulation </a:t>
            </a:r>
            <a:r>
              <a:rPr lang="en-US" sz="3600"/>
              <a:t>increases </a:t>
            </a:r>
            <a:r>
              <a:rPr lang="en-US" sz="3600" dirty="0"/>
              <a:t>as diapause length increases.</a:t>
            </a:r>
          </a:p>
        </p:txBody>
      </p:sp>
      <p:sp>
        <p:nvSpPr>
          <p:cNvPr id="8" name="Rectangle 7"/>
          <p:cNvSpPr/>
          <p:nvPr/>
        </p:nvSpPr>
        <p:spPr>
          <a:xfrm>
            <a:off x="4400550" y="3750783"/>
            <a:ext cx="6871974" cy="128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a:t>Lipid Depletion</a:t>
            </a:r>
            <a:r>
              <a:rPr lang="en-US" sz="3600" dirty="0"/>
              <a:t> </a:t>
            </a:r>
            <a:r>
              <a:rPr lang="en-US" sz="3600" i="1" dirty="0"/>
              <a:t>may not be </a:t>
            </a:r>
            <a:r>
              <a:rPr lang="en-US" sz="3600" dirty="0"/>
              <a:t>affected diapause length</a:t>
            </a:r>
            <a:endParaRPr lang="en-US" sz="3600" b="1" i="1" u="sng" dirty="0"/>
          </a:p>
        </p:txBody>
      </p:sp>
    </p:spTree>
    <p:extLst>
      <p:ext uri="{BB962C8B-B14F-4D97-AF65-F5344CB8AC3E}">
        <p14:creationId xmlns:p14="http://schemas.microsoft.com/office/powerpoint/2010/main" val="104477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pic>
        <p:nvPicPr>
          <p:cNvPr id="2" name="Picture 1">
            <a:extLst>
              <a:ext uri="{FF2B5EF4-FFF2-40B4-BE49-F238E27FC236}">
                <a16:creationId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098769393"/>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589493"/>
            <a:ext cx="1183051" cy="1152845"/>
          </a:xfrm>
          <a:prstGeom prst="rect">
            <a:avLst/>
          </a:prstGeom>
        </p:spPr>
      </p:pic>
      <p:pic>
        <p:nvPicPr>
          <p:cNvPr id="17" name="Picture 16">
            <a:extLst>
              <a:ext uri="{FF2B5EF4-FFF2-40B4-BE49-F238E27FC236}">
                <a16:creationId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042894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Diapause:</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63242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a16="http://schemas.microsoft.com/office/drawing/2014/main"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a16="http://schemas.microsoft.com/office/drawing/2014/main" id="{5E978AFB-8044-447C-877B-AB3FFD8E9EE7}"/>
              </a:ext>
            </a:extLst>
          </p:cNvPr>
          <p:cNvSpPr/>
          <p:nvPr/>
        </p:nvSpPr>
        <p:spPr>
          <a:xfrm>
            <a:off x="8954863" y="2917470"/>
            <a:ext cx="2069766" cy="32305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Carbohydrates</a:t>
            </a:r>
          </a:p>
        </p:txBody>
      </p:sp>
      <p:sp>
        <p:nvSpPr>
          <p:cNvPr id="13" name="Minus 9">
            <a:extLst>
              <a:ext uri="{FF2B5EF4-FFF2-40B4-BE49-F238E27FC236}">
                <a16:creationId xmlns:a16="http://schemas.microsoft.com/office/drawing/2014/main" id="{37080D61-B1A1-4D83-9439-220BE81BD2B2}"/>
              </a:ext>
            </a:extLst>
          </p:cNvPr>
          <p:cNvSpPr/>
          <p:nvPr/>
        </p:nvSpPr>
        <p:spPr>
          <a:xfrm>
            <a:off x="7222247" y="4579499"/>
            <a:ext cx="2221046" cy="32305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4" name="Minus 5">
            <a:extLst>
              <a:ext uri="{FF2B5EF4-FFF2-40B4-BE49-F238E27FC236}">
                <a16:creationId xmlns:a16="http://schemas.microsoft.com/office/drawing/2014/main" id="{5A5C5EBA-A2E0-43E8-90C9-BB5154B77409}"/>
              </a:ext>
            </a:extLst>
          </p:cNvPr>
          <p:cNvSpPr/>
          <p:nvPr/>
        </p:nvSpPr>
        <p:spPr>
          <a:xfrm>
            <a:off x="7222247" y="1248303"/>
            <a:ext cx="1909590" cy="32305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b="1" kern="1200" dirty="0"/>
              <a:t>Lipids</a:t>
            </a:r>
          </a:p>
        </p:txBody>
      </p:sp>
    </p:spTree>
    <p:extLst>
      <p:ext uri="{BB962C8B-B14F-4D97-AF65-F5344CB8AC3E}">
        <p14:creationId xmlns:p14="http://schemas.microsoft.com/office/powerpoint/2010/main" val="124808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B219844-567C-4387-B9F5-D22686FE0D1F}"/>
              </a:ext>
            </a:extLst>
          </p:cNvPr>
          <p:cNvGraphicFramePr>
            <a:graphicFrameLocks/>
          </p:cNvGraphicFramePr>
          <p:nvPr>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609600" y="274638"/>
            <a:ext cx="10972800" cy="1143000"/>
          </a:xfrm>
        </p:spPr>
        <p:txBody>
          <a:bodyPr>
            <a:normAutofit fontScale="90000"/>
          </a:bodyPr>
          <a:lstStyle/>
          <a:p>
            <a:r>
              <a:rPr lang="en-US" dirty="0"/>
              <a:t>Diapause Programming: </a:t>
            </a:r>
            <a:br>
              <a:rPr lang="en-US" dirty="0"/>
            </a:br>
            <a:r>
              <a:rPr lang="en-US" dirty="0"/>
              <a:t>Short Genotype vs. Long Genotype</a:t>
            </a:r>
          </a:p>
        </p:txBody>
      </p:sp>
    </p:spTree>
    <p:extLst>
      <p:ext uri="{BB962C8B-B14F-4D97-AF65-F5344CB8AC3E}">
        <p14:creationId xmlns:p14="http://schemas.microsoft.com/office/powerpoint/2010/main" val="1237256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a16="http://schemas.microsoft.com/office/drawing/2014/main"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a16="http://schemas.microsoft.com/office/drawing/2014/main"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a16="http://schemas.microsoft.com/office/drawing/2014/main"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a16="http://schemas.microsoft.com/office/drawing/2014/main"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a16="http://schemas.microsoft.com/office/drawing/2014/main"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7926013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pic>
        <p:nvPicPr>
          <p:cNvPr id="9" name="Content Placeholder 3"/>
          <p:cNvPicPr>
            <a:picLocks noChangeAspect="1"/>
          </p:cNvPicPr>
          <p:nvPr/>
        </p:nvPicPr>
        <p:blipFill rotWithShape="1">
          <a:blip r:embed="rId3" cstate="print">
            <a:alphaModFix amt="55000"/>
            <a:extLst>
              <a:ext uri="{28A0092B-C50C-407E-A947-70E740481C1C}">
                <a14:useLocalDpi xmlns:a14="http://schemas.microsoft.com/office/drawing/2010/main" val="0"/>
              </a:ext>
            </a:extLst>
          </a:blip>
          <a:srcRect t="19993" r="6815" b="1480"/>
          <a:stretch/>
        </p:blipFill>
        <p:spPr>
          <a:xfrm>
            <a:off x="0" y="10"/>
            <a:ext cx="12191980" cy="6857990"/>
          </a:xfrm>
          <a:prstGeom prst="rect">
            <a:avLst/>
          </a:prstGeom>
        </p:spPr>
      </p:pic>
      <p:grpSp>
        <p:nvGrpSpPr>
          <p:cNvPr id="4" name="Group 3"/>
          <p:cNvGrpSpPr/>
          <p:nvPr/>
        </p:nvGrpSpPr>
        <p:grpSpPr>
          <a:xfrm>
            <a:off x="6835586" y="1421494"/>
            <a:ext cx="4648199" cy="4755467"/>
            <a:chOff x="6835586" y="1421494"/>
            <a:chExt cx="4648199" cy="4755467"/>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586" y="1421494"/>
              <a:ext cx="4518213" cy="4755467"/>
            </a:xfrm>
            <a:prstGeom prst="rect">
              <a:avLst/>
            </a:prstGeom>
          </p:spPr>
        </p:pic>
        <p:sp>
          <p:nvSpPr>
            <p:cNvPr id="8" name="TextBox 7"/>
            <p:cNvSpPr txBox="1"/>
            <p:nvPr/>
          </p:nvSpPr>
          <p:spPr>
            <a:xfrm>
              <a:off x="8763890" y="5761463"/>
              <a:ext cx="2719895" cy="276999"/>
            </a:xfrm>
            <a:prstGeom prst="rect">
              <a:avLst/>
            </a:prstGeom>
            <a:noFill/>
          </p:spPr>
          <p:txBody>
            <a:bodyPr wrap="square" rtlCol="0">
              <a:spAutoFit/>
            </a:bodyPr>
            <a:lstStyle/>
            <a:p>
              <a:pPr fontAlgn="base"/>
              <a:r>
                <a:rPr lang="en-US" sz="1200" b="1" dirty="0">
                  <a:solidFill>
                    <a:schemeClr val="bg1"/>
                  </a:solidFill>
                </a:rPr>
                <a:t>Image: Eric </a:t>
              </a:r>
              <a:r>
                <a:rPr lang="en-US" sz="1200" b="1" dirty="0" err="1">
                  <a:solidFill>
                    <a:schemeClr val="bg1"/>
                  </a:solidFill>
                </a:rPr>
                <a:t>Bohnenblust</a:t>
              </a:r>
              <a:r>
                <a:rPr lang="en-US" sz="1200" b="1" dirty="0">
                  <a:solidFill>
                    <a:schemeClr val="bg1"/>
                  </a:solidFill>
                </a:rPr>
                <a:t>/Penn State</a:t>
              </a:r>
            </a:p>
          </p:txBody>
        </p:sp>
      </p:grpSp>
      <p:sp>
        <p:nvSpPr>
          <p:cNvPr id="2" name="Title 1"/>
          <p:cNvSpPr>
            <a:spLocks noGrp="1"/>
          </p:cNvSpPr>
          <p:nvPr>
            <p:ph type="title"/>
          </p:nvPr>
        </p:nvSpPr>
        <p:spPr/>
        <p:txBody>
          <a:bodyPr>
            <a:normAutofit/>
          </a:bodyPr>
          <a:lstStyle/>
          <a:p>
            <a:r>
              <a:rPr lang="en-US" dirty="0"/>
              <a:t>European corn borer, ECB </a:t>
            </a:r>
            <a:r>
              <a:rPr lang="en-US" sz="2800" i="1" dirty="0"/>
              <a:t>(Ostrinia nubilalis)</a:t>
            </a:r>
            <a:endParaRPr lang="en-US" sz="2800" dirty="0"/>
          </a:p>
        </p:txBody>
      </p:sp>
      <p:sp>
        <p:nvSpPr>
          <p:cNvPr id="3" name="Content Placeholder 2"/>
          <p:cNvSpPr>
            <a:spLocks noGrp="1"/>
          </p:cNvSpPr>
          <p:nvPr>
            <p:ph idx="1"/>
          </p:nvPr>
        </p:nvSpPr>
        <p:spPr>
          <a:xfrm>
            <a:off x="838200" y="1825625"/>
            <a:ext cx="5288280" cy="4351338"/>
          </a:xfrm>
        </p:spPr>
        <p:txBody>
          <a:bodyPr>
            <a:normAutofit fontScale="92500"/>
          </a:bodyPr>
          <a:lstStyle/>
          <a:p>
            <a:r>
              <a:rPr lang="en-US" sz="4000" dirty="0"/>
              <a:t>Currently a major agricultural pest in corn</a:t>
            </a:r>
          </a:p>
          <a:p>
            <a:endParaRPr lang="en-US" sz="4000" dirty="0"/>
          </a:p>
          <a:p>
            <a:r>
              <a:rPr lang="en-US" sz="4000" dirty="0"/>
              <a:t>$1 Billion in annual losses due to yield reduction and pest management</a:t>
            </a:r>
          </a:p>
        </p:txBody>
      </p:sp>
    </p:spTree>
    <p:extLst>
      <p:ext uri="{BB962C8B-B14F-4D97-AF65-F5344CB8AC3E}">
        <p14:creationId xmlns:p14="http://schemas.microsoft.com/office/powerpoint/2010/main" val="8334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28538</TotalTime>
  <Words>3087</Words>
  <Application>Microsoft Office PowerPoint</Application>
  <PresentationFormat>Widescreen</PresentationFormat>
  <Paragraphs>877</Paragraphs>
  <Slides>155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155</vt:i4>
      </vt:variant>
    </vt:vector>
  </HeadingPairs>
  <TitlesOfParts>
    <vt:vector size="160" baseType="lpstr">
      <vt:lpstr>Arial</vt:lpstr>
      <vt:lpstr>Calibri</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European corn borer, ECB (Ostrinia nubilalis)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diapause onset look like?</vt:lpstr>
      <vt:lpstr>PowerPoint Presentation</vt:lpstr>
      <vt:lpstr>How long does programming last?</vt:lpstr>
      <vt:lpstr>PowerPoint Presentation</vt:lpstr>
      <vt:lpstr>PowerPoint Presentation</vt:lpstr>
      <vt:lpstr>PowerPoint Presentation</vt:lpstr>
      <vt:lpstr>Diagnosing Diapause with Metabolic Activity</vt:lpstr>
      <vt:lpstr>PowerPoint Presentation</vt:lpstr>
      <vt:lpstr>PowerPoint Presentation</vt:lpstr>
      <vt:lpstr>PowerPoint Presentation</vt:lpstr>
      <vt:lpstr>Diagnosing Diapause Using Wandering Period</vt:lpstr>
      <vt:lpstr>When Does Wandering Begin?</vt:lpstr>
      <vt:lpstr>End of Frass Production = Diapause Onset</vt:lpstr>
      <vt:lpstr>PowerPoint Presentation</vt:lpstr>
      <vt:lpstr>Animals programmed for longer diapause accumulate more lean mass</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Diapause Programming:  Short Genotype vs. Long Genotype</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 James T. - ARS</cp:lastModifiedBy>
  <cp:revision>579</cp:revision>
  <cp:lastPrinted>2018-10-14T22:19:28Z</cp:lastPrinted>
  <dcterms:modified xsi:type="dcterms:W3CDTF">2018-10-16T14:09:15Z</dcterms:modified>
</cp:coreProperties>
</file>